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5" r:id="rId9"/>
    <p:sldId id="267" r:id="rId10"/>
    <p:sldId id="268"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0E02"/>
    <a:srgbClr val="BB159B"/>
    <a:srgbClr val="E61EC0"/>
    <a:srgbClr val="57E71D"/>
    <a:srgbClr val="66FF66"/>
    <a:srgbClr val="CCCCFF"/>
    <a:srgbClr val="FFCC99"/>
    <a:srgbClr val="FF9933"/>
    <a:srgbClr val="FF9966"/>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1BEEF831-D5F8-4BD5-910B-36AD7333F45E}" type="datetimeFigureOut">
              <a:rPr lang="en-US" smtClean="0"/>
              <a:pPr/>
              <a:t>3/30/2017</a:t>
            </a:fld>
            <a:endParaRPr lang="en-US"/>
          </a:p>
        </p:txBody>
      </p:sp>
      <p:sp>
        <p:nvSpPr>
          <p:cNvPr id="19" name="Symbol zastępczy stopki 18"/>
          <p:cNvSpPr>
            <a:spLocks noGrp="1"/>
          </p:cNvSpPr>
          <p:nvPr>
            <p:ph type="ftr" sz="quarter" idx="11"/>
          </p:nvPr>
        </p:nvSpPr>
        <p:spPr/>
        <p:txBody>
          <a:bodyPr/>
          <a:lstStyle/>
          <a:p>
            <a:endParaRPr lang="en-US"/>
          </a:p>
        </p:txBody>
      </p:sp>
      <p:sp>
        <p:nvSpPr>
          <p:cNvPr id="27" name="Symbol zastępczy numeru slajdu 26"/>
          <p:cNvSpPr>
            <a:spLocks noGrp="1"/>
          </p:cNvSpPr>
          <p:nvPr>
            <p:ph type="sldNum" sz="quarter" idx="12"/>
          </p:nvPr>
        </p:nvSpPr>
        <p:spPr/>
        <p:txBody>
          <a:bodyPr/>
          <a:lstStyle/>
          <a:p>
            <a:fld id="{A7E17C63-AE9A-42C3-BA63-7E3FC99428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BEEF831-D5F8-4BD5-910B-36AD7333F45E}" type="datetimeFigureOut">
              <a:rPr lang="en-US" smtClean="0"/>
              <a:pPr/>
              <a:t>3/30/2017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A7E17C63-AE9A-42C3-BA63-7E3FC99428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BEEF831-D5F8-4BD5-910B-36AD7333F45E}" type="datetimeFigureOut">
              <a:rPr lang="en-US" smtClean="0"/>
              <a:pPr/>
              <a:t>3/30/2017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A7E17C63-AE9A-42C3-BA63-7E3FC99428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BEEF831-D5F8-4BD5-910B-36AD7333F45E}" type="datetimeFigureOut">
              <a:rPr lang="en-US" smtClean="0"/>
              <a:pPr/>
              <a:t>3/30/2017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A7E17C63-AE9A-42C3-BA63-7E3FC99428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1BEEF831-D5F8-4BD5-910B-36AD7333F45E}" type="datetimeFigureOut">
              <a:rPr lang="en-US" smtClean="0"/>
              <a:pPr/>
              <a:t>3/30/2017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A7E17C63-AE9A-42C3-BA63-7E3FC99428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BEEF831-D5F8-4BD5-910B-36AD7333F45E}" type="datetimeFigureOut">
              <a:rPr lang="en-US" smtClean="0"/>
              <a:pPr/>
              <a:t>3/30/2017</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A7E17C63-AE9A-42C3-BA63-7E3FC99428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1BEEF831-D5F8-4BD5-910B-36AD7333F45E}" type="datetimeFigureOut">
              <a:rPr lang="en-US" smtClean="0"/>
              <a:pPr/>
              <a:t>3/30/2017</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A7E17C63-AE9A-42C3-BA63-7E3FC99428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1BEEF831-D5F8-4BD5-910B-36AD7333F45E}" type="datetimeFigureOut">
              <a:rPr lang="en-US" smtClean="0"/>
              <a:pPr/>
              <a:t>3/30/2017</a:t>
            </a:fld>
            <a:endParaRPr lang="en-US"/>
          </a:p>
        </p:txBody>
      </p:sp>
      <p:sp>
        <p:nvSpPr>
          <p:cNvPr id="8" name="Symbol zastępczy numeru slajdu 7"/>
          <p:cNvSpPr>
            <a:spLocks noGrp="1"/>
          </p:cNvSpPr>
          <p:nvPr>
            <p:ph type="sldNum" sz="quarter" idx="11"/>
          </p:nvPr>
        </p:nvSpPr>
        <p:spPr/>
        <p:txBody>
          <a:bodyPr/>
          <a:lstStyle/>
          <a:p>
            <a:fld id="{A7E17C63-AE9A-42C3-BA63-7E3FC9942852}" type="slidenum">
              <a:rPr lang="en-US" smtClean="0"/>
              <a:pPr/>
              <a:t>‹#›</a:t>
            </a:fld>
            <a:endParaRPr lang="en-US"/>
          </a:p>
        </p:txBody>
      </p:sp>
      <p:sp>
        <p:nvSpPr>
          <p:cNvPr id="9" name="Symbol zastępczy stopki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BEEF831-D5F8-4BD5-910B-36AD7333F45E}" type="datetimeFigureOut">
              <a:rPr lang="en-US" smtClean="0"/>
              <a:pPr/>
              <a:t>3/30/2017</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A7E17C63-AE9A-42C3-BA63-7E3FC99428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BEEF831-D5F8-4BD5-910B-36AD7333F45E}" type="datetimeFigureOut">
              <a:rPr lang="en-US" smtClean="0"/>
              <a:pPr/>
              <a:t>3/30/2017</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a:xfrm>
            <a:off x="8156448" y="6422064"/>
            <a:ext cx="762000" cy="365125"/>
          </a:xfrm>
        </p:spPr>
        <p:txBody>
          <a:bodyPr/>
          <a:lstStyle/>
          <a:p>
            <a:fld id="{A7E17C63-AE9A-42C3-BA63-7E3FC99428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1BEEF831-D5F8-4BD5-910B-36AD7333F45E}" type="datetimeFigureOut">
              <a:rPr lang="en-US" smtClean="0"/>
              <a:pPr/>
              <a:t>3/30/2017</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A7E17C63-AE9A-42C3-BA63-7E3FC99428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EEF831-D5F8-4BD5-910B-36AD7333F45E}" type="datetimeFigureOut">
              <a:rPr lang="en-US" smtClean="0"/>
              <a:pPr/>
              <a:t>3/30/2017</a:t>
            </a:fld>
            <a:endParaRPr lang="en-US"/>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7E17C63-AE9A-42C3-BA63-7E3FC994285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84437" y="1556792"/>
            <a:ext cx="6227182" cy="3396356"/>
          </a:xfrm>
        </p:spPr>
        <p:txBody>
          <a:bodyPr>
            <a:normAutofit/>
          </a:bodyPr>
          <a:lstStyle/>
          <a:p>
            <a:pPr algn="ctr"/>
            <a:r>
              <a:rPr lang="pl-PL" sz="8000" b="1" i="1" dirty="0" smtClean="0">
                <a:solidFill>
                  <a:srgbClr val="FFFF00"/>
                </a:solidFill>
                <a:effectLst>
                  <a:outerShdw blurRad="38100" dist="38100" dir="2700000" algn="tl">
                    <a:srgbClr val="000000">
                      <a:alpha val="43137"/>
                    </a:srgbClr>
                  </a:outerShdw>
                </a:effectLst>
                <a:latin typeface="Berlin Sans FB Demi" panose="020E0802020502020306" pitchFamily="34" charset="0"/>
              </a:rPr>
              <a:t>MÓJ ZAWÓD</a:t>
            </a:r>
            <a:endParaRPr lang="en-US" sz="8000" b="1" i="1" dirty="0">
              <a:solidFill>
                <a:srgbClr val="FFFF00"/>
              </a:solidFill>
              <a:effectLst>
                <a:outerShdw blurRad="38100" dist="38100" dir="2700000" algn="tl">
                  <a:srgbClr val="000000">
                    <a:alpha val="43137"/>
                  </a:srgbClr>
                </a:outerShdw>
              </a:effectLst>
              <a:latin typeface="Berlin Sans FB Demi" panose="020E0802020502020306"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3568" y="332656"/>
            <a:ext cx="2609850" cy="2609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649195753"/>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60648"/>
            <a:ext cx="7776864" cy="6264696"/>
          </a:xfrm>
        </p:spPr>
        <p:txBody>
          <a:bodyPr>
            <a:normAutofit lnSpcReduction="10000"/>
          </a:bodyPr>
          <a:lstStyle/>
          <a:p>
            <a:pPr marL="36576" indent="0" algn="ctr">
              <a:buNone/>
            </a:pPr>
            <a:r>
              <a:rPr lang="pl-PL" sz="3600" b="1" dirty="0" smtClean="0">
                <a:solidFill>
                  <a:srgbClr val="0B0E02"/>
                </a:solidFill>
              </a:rPr>
              <a:t>Zawód technika handlowca jest obecnie najbardziej poszukiwanym zawodem na rynku pracy. Najwięcej ofert  pracy przeznaczonych jest dla przedstawiciela handlowego. Możesz też znaleźć zatrudnienie jako  merchandiser (dystrybutor produktów), telemarketer, szef działu sprzedaży, dystrybutor produktów wśród większych klientów.</a:t>
            </a:r>
            <a:r>
              <a:rPr lang="pl-PL" sz="3600" b="1" dirty="0" smtClean="0">
                <a:solidFill>
                  <a:srgbClr val="0000FF"/>
                </a:solidFill>
              </a:rPr>
              <a:t> </a:t>
            </a:r>
            <a:endParaRPr lang="en-US" sz="3600" b="1" dirty="0">
              <a:solidFill>
                <a:srgbClr val="0000FF"/>
              </a:solidFill>
            </a:endParaRPr>
          </a:p>
        </p:txBody>
      </p:sp>
    </p:spTree>
    <p:extLst>
      <p:ext uri="{BB962C8B-B14F-4D97-AF65-F5344CB8AC3E}">
        <p14:creationId xmlns="" xmlns:p14="http://schemas.microsoft.com/office/powerpoint/2010/main" val="948011226"/>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836712"/>
            <a:ext cx="7470648" cy="1143000"/>
          </a:xfrm>
        </p:spPr>
        <p:txBody>
          <a:bodyPr>
            <a:noAutofit/>
          </a:bodyPr>
          <a:lstStyle/>
          <a:p>
            <a:r>
              <a:rPr lang="pl-PL" sz="6600" dirty="0" smtClean="0">
                <a:solidFill>
                  <a:srgbClr val="0B0E02"/>
                </a:solidFill>
                <a:latin typeface="Algerian" panose="04020705040A02060702" pitchFamily="82" charset="0"/>
              </a:rPr>
              <a:t>Technik</a:t>
            </a:r>
            <a:br>
              <a:rPr lang="pl-PL" sz="6600" dirty="0" smtClean="0">
                <a:solidFill>
                  <a:srgbClr val="0B0E02"/>
                </a:solidFill>
                <a:latin typeface="Algerian" panose="04020705040A02060702" pitchFamily="82" charset="0"/>
              </a:rPr>
            </a:br>
            <a:r>
              <a:rPr lang="pl-PL" sz="6600" dirty="0">
                <a:solidFill>
                  <a:srgbClr val="0B0E02"/>
                </a:solidFill>
                <a:latin typeface="Algerian" panose="04020705040A02060702" pitchFamily="82" charset="0"/>
              </a:rPr>
              <a:t> </a:t>
            </a:r>
            <a:r>
              <a:rPr lang="pl-PL" sz="6600" dirty="0" smtClean="0">
                <a:solidFill>
                  <a:srgbClr val="0B0E02"/>
                </a:solidFill>
                <a:latin typeface="Algerian" panose="04020705040A02060702" pitchFamily="82" charset="0"/>
              </a:rPr>
              <a:t>      Handlowiec</a:t>
            </a:r>
            <a:endParaRPr lang="en-US" sz="6600" dirty="0">
              <a:solidFill>
                <a:srgbClr val="0B0E02"/>
              </a:solidFill>
              <a:latin typeface="Algerian" panose="04020705040A02060702" pitchFamily="82" charset="0"/>
            </a:endParaRPr>
          </a:p>
        </p:txBody>
      </p:sp>
      <p:pic>
        <p:nvPicPr>
          <p:cNvPr id="2050" name="Picture 2" descr="C:\Users\Mechanik\Desktop\sekretariat.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64528" y="2780928"/>
            <a:ext cx="5016500" cy="31115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85682109"/>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B0E02"/>
                </a:solidFill>
                <a:latin typeface="Arial Black" panose="020B0A04020102020204" pitchFamily="34" charset="0"/>
              </a:rPr>
              <a:t>Technik handlowiec</a:t>
            </a:r>
            <a:endParaRPr lang="en-US" dirty="0">
              <a:solidFill>
                <a:srgbClr val="0B0E02"/>
              </a:solidFill>
              <a:latin typeface="Arial Black" panose="020B0A04020102020204" pitchFamily="34" charset="0"/>
            </a:endParaRPr>
          </a:p>
        </p:txBody>
      </p:sp>
      <p:sp>
        <p:nvSpPr>
          <p:cNvPr id="3" name="Symbol zastępczy zawartości 2"/>
          <p:cNvSpPr>
            <a:spLocks noGrp="1"/>
          </p:cNvSpPr>
          <p:nvPr>
            <p:ph idx="1"/>
          </p:nvPr>
        </p:nvSpPr>
        <p:spPr/>
        <p:txBody>
          <a:bodyPr>
            <a:normAutofit/>
          </a:bodyPr>
          <a:lstStyle/>
          <a:p>
            <a:r>
              <a:rPr lang="pl-PL" sz="2800" b="1" dirty="0" smtClean="0">
                <a:solidFill>
                  <a:srgbClr val="0B0E02"/>
                </a:solidFill>
              </a:rPr>
              <a:t>Kształcenie w tym zawodzie gwarantuje kwalifikacje wymagane na średnim szczeblu zarządzania w przedsiębiorstwach handlowych i usługowych oraz pozwala na zorganizowanie, uruchomienie i prowadzenie własnej działalności gospodarczej. Można podjąć pracę w komórkach handlowo-marketingowych oraz w instytucjach kontroli handlu</a:t>
            </a:r>
            <a:r>
              <a:rPr lang="pl-PL" sz="2800" dirty="0" smtClean="0">
                <a:solidFill>
                  <a:srgbClr val="0B0E02"/>
                </a:solidFill>
              </a:rPr>
              <a:t>. </a:t>
            </a:r>
            <a:endParaRPr lang="en-US" sz="2800" dirty="0">
              <a:solidFill>
                <a:srgbClr val="0B0E02"/>
              </a:solidFill>
            </a:endParaRPr>
          </a:p>
        </p:txBody>
      </p:sp>
    </p:spTree>
    <p:extLst>
      <p:ext uri="{BB962C8B-B14F-4D97-AF65-F5344CB8AC3E}">
        <p14:creationId xmlns="" xmlns:p14="http://schemas.microsoft.com/office/powerpoint/2010/main" val="2278488408"/>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7467600" cy="1143000"/>
          </a:xfrm>
        </p:spPr>
        <p:txBody>
          <a:bodyPr>
            <a:normAutofit/>
          </a:bodyPr>
          <a:lstStyle/>
          <a:p>
            <a:r>
              <a:rPr lang="pl-PL" sz="3200" b="1" dirty="0" smtClean="0">
                <a:solidFill>
                  <a:srgbClr val="0B0E02"/>
                </a:solidFill>
                <a:latin typeface="Comic Sans MS" pitchFamily="66" charset="0"/>
              </a:rPr>
              <a:t>Absolwent technikum handlowego posiada następujące umiejętności:</a:t>
            </a:r>
            <a:endParaRPr lang="en-US" sz="3200" b="1" dirty="0">
              <a:solidFill>
                <a:srgbClr val="0B0E02"/>
              </a:solidFill>
              <a:latin typeface="Comic Sans MS" pitchFamily="66" charset="0"/>
            </a:endParaRPr>
          </a:p>
        </p:txBody>
      </p:sp>
      <p:sp>
        <p:nvSpPr>
          <p:cNvPr id="3" name="Symbol zastępczy zawartości 2"/>
          <p:cNvSpPr>
            <a:spLocks noGrp="1"/>
          </p:cNvSpPr>
          <p:nvPr>
            <p:ph idx="1"/>
          </p:nvPr>
        </p:nvSpPr>
        <p:spPr>
          <a:xfrm>
            <a:off x="395536" y="1772816"/>
            <a:ext cx="7467600" cy="4525963"/>
          </a:xfrm>
        </p:spPr>
        <p:txBody>
          <a:bodyPr>
            <a:normAutofit/>
          </a:bodyPr>
          <a:lstStyle/>
          <a:p>
            <a:pPr>
              <a:buClr>
                <a:srgbClr val="002060"/>
              </a:buClr>
              <a:buFont typeface="Wingdings" panose="05000000000000000000" pitchFamily="2" charset="2"/>
              <a:buChar char="v"/>
            </a:pPr>
            <a:r>
              <a:rPr lang="pl-PL" sz="2400" dirty="0">
                <a:solidFill>
                  <a:srgbClr val="0B0E02"/>
                </a:solidFill>
              </a:rPr>
              <a:t>o</a:t>
            </a:r>
            <a:r>
              <a:rPr lang="pl-PL" sz="2400" dirty="0" smtClean="0">
                <a:solidFill>
                  <a:srgbClr val="0B0E02"/>
                </a:solidFill>
              </a:rPr>
              <a:t>rganizowanie i zarządzanie procesami ekonomicznymi zachodzącymi w firmie</a:t>
            </a:r>
          </a:p>
          <a:p>
            <a:pPr>
              <a:buClr>
                <a:srgbClr val="002060"/>
              </a:buClr>
              <a:buFont typeface="Wingdings" panose="05000000000000000000" pitchFamily="2" charset="2"/>
              <a:buChar char="v"/>
            </a:pPr>
            <a:r>
              <a:rPr lang="pl-PL" sz="2400" dirty="0">
                <a:solidFill>
                  <a:srgbClr val="0B0E02"/>
                </a:solidFill>
              </a:rPr>
              <a:t>b</a:t>
            </a:r>
            <a:r>
              <a:rPr lang="pl-PL" sz="2400" dirty="0" smtClean="0">
                <a:solidFill>
                  <a:srgbClr val="0B0E02"/>
                </a:solidFill>
              </a:rPr>
              <a:t>adanie rynku</a:t>
            </a:r>
          </a:p>
          <a:p>
            <a:pPr>
              <a:buClr>
                <a:srgbClr val="002060"/>
              </a:buClr>
              <a:buFont typeface="Wingdings" panose="05000000000000000000" pitchFamily="2" charset="2"/>
              <a:buChar char="v"/>
            </a:pPr>
            <a:r>
              <a:rPr lang="pl-PL" sz="2400" dirty="0">
                <a:solidFill>
                  <a:srgbClr val="0B0E02"/>
                </a:solidFill>
              </a:rPr>
              <a:t>o</a:t>
            </a:r>
            <a:r>
              <a:rPr lang="pl-PL" sz="2400" dirty="0" smtClean="0">
                <a:solidFill>
                  <a:srgbClr val="0B0E02"/>
                </a:solidFill>
              </a:rPr>
              <a:t>bsługa klienta</a:t>
            </a:r>
          </a:p>
          <a:p>
            <a:pPr>
              <a:buClr>
                <a:srgbClr val="002060"/>
              </a:buClr>
              <a:buFont typeface="Wingdings" panose="05000000000000000000" pitchFamily="2" charset="2"/>
              <a:buChar char="v"/>
            </a:pPr>
            <a:r>
              <a:rPr lang="pl-PL" sz="2400" dirty="0">
                <a:solidFill>
                  <a:srgbClr val="0B0E02"/>
                </a:solidFill>
              </a:rPr>
              <a:t>p</a:t>
            </a:r>
            <a:r>
              <a:rPr lang="pl-PL" sz="2400" dirty="0" smtClean="0">
                <a:solidFill>
                  <a:srgbClr val="0B0E02"/>
                </a:solidFill>
              </a:rPr>
              <a:t>rowadzenie ewidencji księgowej</a:t>
            </a:r>
          </a:p>
          <a:p>
            <a:pPr>
              <a:buClr>
                <a:srgbClr val="002060"/>
              </a:buClr>
              <a:buFont typeface="Wingdings" panose="05000000000000000000" pitchFamily="2" charset="2"/>
              <a:buChar char="v"/>
            </a:pPr>
            <a:r>
              <a:rPr lang="pl-PL" sz="2400" dirty="0">
                <a:solidFill>
                  <a:srgbClr val="0B0E02"/>
                </a:solidFill>
              </a:rPr>
              <a:t>s</a:t>
            </a:r>
            <a:r>
              <a:rPr lang="pl-PL" sz="2400" dirty="0" smtClean="0">
                <a:solidFill>
                  <a:srgbClr val="0B0E02"/>
                </a:solidFill>
              </a:rPr>
              <a:t>porządzanie analiz ekonomicznych </a:t>
            </a:r>
          </a:p>
          <a:p>
            <a:pPr>
              <a:buClr>
                <a:srgbClr val="002060"/>
              </a:buClr>
              <a:buNone/>
            </a:pPr>
            <a:r>
              <a:rPr lang="pl-PL" sz="2400" dirty="0" smtClean="0">
                <a:solidFill>
                  <a:srgbClr val="0B0E02"/>
                </a:solidFill>
              </a:rPr>
              <a:t>     z wykorzystaniem narzędzi marketingowych </a:t>
            </a:r>
          </a:p>
          <a:p>
            <a:pPr>
              <a:buClr>
                <a:srgbClr val="002060"/>
              </a:buClr>
              <a:buNone/>
            </a:pPr>
            <a:r>
              <a:rPr lang="pl-PL" sz="2400" dirty="0" smtClean="0">
                <a:solidFill>
                  <a:srgbClr val="0B0E02"/>
                </a:solidFill>
              </a:rPr>
              <a:t>     i reklamowych</a:t>
            </a:r>
          </a:p>
          <a:p>
            <a:pPr>
              <a:buClr>
                <a:srgbClr val="002060"/>
              </a:buClr>
              <a:buFont typeface="Wingdings" panose="05000000000000000000" pitchFamily="2" charset="2"/>
              <a:buChar char="v"/>
            </a:pPr>
            <a:r>
              <a:rPr lang="pl-PL" sz="2400" dirty="0">
                <a:solidFill>
                  <a:srgbClr val="0B0E02"/>
                </a:solidFill>
              </a:rPr>
              <a:t>o</a:t>
            </a:r>
            <a:r>
              <a:rPr lang="pl-PL" sz="2400" dirty="0" smtClean="0">
                <a:solidFill>
                  <a:srgbClr val="0B0E02"/>
                </a:solidFill>
              </a:rPr>
              <a:t>bsługa użytkowych programów komputerowych</a:t>
            </a:r>
          </a:p>
          <a:p>
            <a:pPr>
              <a:buClr>
                <a:srgbClr val="002060"/>
              </a:buClr>
              <a:buFont typeface="Wingdings" panose="05000000000000000000" pitchFamily="2" charset="2"/>
              <a:buChar char="v"/>
            </a:pPr>
            <a:endParaRPr lang="en-US" sz="2400" dirty="0">
              <a:solidFill>
                <a:srgbClr val="0B0E02"/>
              </a:solidFill>
            </a:endParaRPr>
          </a:p>
        </p:txBody>
      </p:sp>
    </p:spTree>
    <p:extLst>
      <p:ext uri="{BB962C8B-B14F-4D97-AF65-F5344CB8AC3E}">
        <p14:creationId xmlns="" xmlns:p14="http://schemas.microsoft.com/office/powerpoint/2010/main" val="1931356433"/>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7467600" cy="1143000"/>
          </a:xfrm>
        </p:spPr>
        <p:txBody>
          <a:bodyPr>
            <a:normAutofit/>
          </a:bodyPr>
          <a:lstStyle/>
          <a:p>
            <a:r>
              <a:rPr lang="pl-PL" sz="3200" dirty="0" smtClean="0">
                <a:solidFill>
                  <a:srgbClr val="0B0E02"/>
                </a:solidFill>
                <a:latin typeface="Bernard MT Condensed" panose="02050806060905020404" pitchFamily="18" charset="0"/>
              </a:rPr>
              <a:t>Przedmioty zawodowe realizowane w 4-letnim cyklu kształcenia:</a:t>
            </a:r>
            <a:endParaRPr lang="en-US" sz="3200" dirty="0">
              <a:solidFill>
                <a:srgbClr val="0B0E02"/>
              </a:solidFill>
              <a:latin typeface="Bernard MT Condensed" panose="02050806060905020404" pitchFamily="18" charset="0"/>
            </a:endParaRPr>
          </a:p>
        </p:txBody>
      </p:sp>
      <p:sp>
        <p:nvSpPr>
          <p:cNvPr id="3" name="Symbol zastępczy zawartości 2"/>
          <p:cNvSpPr>
            <a:spLocks noGrp="1"/>
          </p:cNvSpPr>
          <p:nvPr>
            <p:ph idx="1"/>
          </p:nvPr>
        </p:nvSpPr>
        <p:spPr/>
        <p:txBody>
          <a:bodyPr>
            <a:normAutofit/>
          </a:bodyPr>
          <a:lstStyle/>
          <a:p>
            <a:pPr>
              <a:buClr>
                <a:srgbClr val="002060"/>
              </a:buClr>
              <a:buFont typeface="Wingdings" panose="05000000000000000000" pitchFamily="2" charset="2"/>
              <a:buChar char="Ø"/>
            </a:pPr>
            <a:r>
              <a:rPr lang="pl-PL" sz="2400" dirty="0">
                <a:solidFill>
                  <a:srgbClr val="0B0E02"/>
                </a:solidFill>
              </a:rPr>
              <a:t>z</a:t>
            </a:r>
            <a:r>
              <a:rPr lang="pl-PL" sz="2400" dirty="0" smtClean="0">
                <a:solidFill>
                  <a:srgbClr val="0B0E02"/>
                </a:solidFill>
              </a:rPr>
              <a:t>asady rachunkowości</a:t>
            </a:r>
          </a:p>
          <a:p>
            <a:pPr>
              <a:buClr>
                <a:srgbClr val="002060"/>
              </a:buClr>
              <a:buFont typeface="Wingdings" panose="05000000000000000000" pitchFamily="2" charset="2"/>
              <a:buChar char="Ø"/>
            </a:pPr>
            <a:r>
              <a:rPr lang="pl-PL" sz="2400" dirty="0">
                <a:solidFill>
                  <a:srgbClr val="0B0E02"/>
                </a:solidFill>
              </a:rPr>
              <a:t>r</a:t>
            </a:r>
            <a:r>
              <a:rPr lang="pl-PL" sz="2400" dirty="0" smtClean="0">
                <a:solidFill>
                  <a:srgbClr val="0B0E02"/>
                </a:solidFill>
              </a:rPr>
              <a:t>achunkowość handlowa</a:t>
            </a:r>
          </a:p>
          <a:p>
            <a:pPr>
              <a:buClr>
                <a:srgbClr val="002060"/>
              </a:buClr>
              <a:buFont typeface="Wingdings" panose="05000000000000000000" pitchFamily="2" charset="2"/>
              <a:buChar char="Ø"/>
            </a:pPr>
            <a:r>
              <a:rPr lang="pl-PL" sz="2400" dirty="0">
                <a:solidFill>
                  <a:srgbClr val="0B0E02"/>
                </a:solidFill>
              </a:rPr>
              <a:t>e</a:t>
            </a:r>
            <a:r>
              <a:rPr lang="pl-PL" sz="2400" dirty="0" smtClean="0">
                <a:solidFill>
                  <a:srgbClr val="0B0E02"/>
                </a:solidFill>
              </a:rPr>
              <a:t>konomika handlu</a:t>
            </a:r>
          </a:p>
          <a:p>
            <a:pPr>
              <a:buClr>
                <a:srgbClr val="002060"/>
              </a:buClr>
              <a:buFont typeface="Wingdings" panose="05000000000000000000" pitchFamily="2" charset="2"/>
              <a:buChar char="Ø"/>
            </a:pPr>
            <a:r>
              <a:rPr lang="pl-PL" sz="2400" dirty="0">
                <a:solidFill>
                  <a:srgbClr val="0B0E02"/>
                </a:solidFill>
              </a:rPr>
              <a:t>t</a:t>
            </a:r>
            <a:r>
              <a:rPr lang="pl-PL" sz="2400" dirty="0" smtClean="0">
                <a:solidFill>
                  <a:srgbClr val="0B0E02"/>
                </a:solidFill>
              </a:rPr>
              <a:t>owaroznawstwo</a:t>
            </a:r>
          </a:p>
          <a:p>
            <a:pPr>
              <a:buClr>
                <a:srgbClr val="002060"/>
              </a:buClr>
              <a:buFont typeface="Wingdings" panose="05000000000000000000" pitchFamily="2" charset="2"/>
              <a:buChar char="Ø"/>
            </a:pPr>
            <a:r>
              <a:rPr lang="pl-PL" sz="2400" dirty="0">
                <a:solidFill>
                  <a:srgbClr val="0B0E02"/>
                </a:solidFill>
              </a:rPr>
              <a:t>m</a:t>
            </a:r>
            <a:r>
              <a:rPr lang="pl-PL" sz="2400" dirty="0" smtClean="0">
                <a:solidFill>
                  <a:srgbClr val="0B0E02"/>
                </a:solidFill>
              </a:rPr>
              <a:t>arketing</a:t>
            </a:r>
          </a:p>
          <a:p>
            <a:pPr>
              <a:buClr>
                <a:srgbClr val="002060"/>
              </a:buClr>
              <a:buFont typeface="Wingdings" panose="05000000000000000000" pitchFamily="2" charset="2"/>
              <a:buChar char="Ø"/>
            </a:pPr>
            <a:r>
              <a:rPr lang="pl-PL" sz="2400" dirty="0">
                <a:solidFill>
                  <a:srgbClr val="0B0E02"/>
                </a:solidFill>
              </a:rPr>
              <a:t>p</a:t>
            </a:r>
            <a:r>
              <a:rPr lang="pl-PL" sz="2400" dirty="0" smtClean="0">
                <a:solidFill>
                  <a:srgbClr val="0B0E02"/>
                </a:solidFill>
              </a:rPr>
              <a:t>odstawy ekonomii</a:t>
            </a:r>
          </a:p>
          <a:p>
            <a:pPr>
              <a:buClr>
                <a:srgbClr val="002060"/>
              </a:buClr>
              <a:buFont typeface="Wingdings" panose="05000000000000000000" pitchFamily="2" charset="2"/>
              <a:buChar char="Ø"/>
            </a:pPr>
            <a:r>
              <a:rPr lang="pl-PL" sz="2400" dirty="0">
                <a:solidFill>
                  <a:srgbClr val="0B0E02"/>
                </a:solidFill>
              </a:rPr>
              <a:t>s</a:t>
            </a:r>
            <a:r>
              <a:rPr lang="pl-PL" sz="2400" dirty="0" smtClean="0">
                <a:solidFill>
                  <a:srgbClr val="0B0E02"/>
                </a:solidFill>
              </a:rPr>
              <a:t>tatystyka</a:t>
            </a:r>
          </a:p>
          <a:p>
            <a:pPr>
              <a:buClr>
                <a:srgbClr val="002060"/>
              </a:buClr>
              <a:buFont typeface="Wingdings" panose="05000000000000000000" pitchFamily="2" charset="2"/>
              <a:buChar char="Ø"/>
            </a:pPr>
            <a:r>
              <a:rPr lang="pl-PL" sz="2400" dirty="0" smtClean="0">
                <a:solidFill>
                  <a:srgbClr val="0B0E02"/>
                </a:solidFill>
              </a:rPr>
              <a:t>technika biurowa</a:t>
            </a:r>
          </a:p>
          <a:p>
            <a:pPr>
              <a:buClr>
                <a:srgbClr val="002060"/>
              </a:buClr>
              <a:buFont typeface="Wingdings" panose="05000000000000000000" pitchFamily="2" charset="2"/>
              <a:buChar char="Ø"/>
            </a:pPr>
            <a:r>
              <a:rPr lang="pl-PL" sz="2400" dirty="0">
                <a:solidFill>
                  <a:srgbClr val="0B0E02"/>
                </a:solidFill>
              </a:rPr>
              <a:t>e</a:t>
            </a:r>
            <a:r>
              <a:rPr lang="pl-PL" sz="2400" dirty="0" smtClean="0">
                <a:solidFill>
                  <a:srgbClr val="0B0E02"/>
                </a:solidFill>
              </a:rPr>
              <a:t>lementy prawa</a:t>
            </a:r>
          </a:p>
          <a:p>
            <a:pPr>
              <a:buClr>
                <a:srgbClr val="002060"/>
              </a:buClr>
              <a:buFont typeface="Wingdings" panose="05000000000000000000" pitchFamily="2" charset="2"/>
              <a:buChar char="Ø"/>
            </a:pPr>
            <a:r>
              <a:rPr lang="pl-PL" sz="2400" dirty="0">
                <a:solidFill>
                  <a:srgbClr val="0B0E02"/>
                </a:solidFill>
              </a:rPr>
              <a:t>j</a:t>
            </a:r>
            <a:r>
              <a:rPr lang="pl-PL" sz="2400" dirty="0" smtClean="0">
                <a:solidFill>
                  <a:srgbClr val="0B0E02"/>
                </a:solidFill>
              </a:rPr>
              <a:t>ęzyk obcy zawodowy</a:t>
            </a:r>
          </a:p>
          <a:p>
            <a:pPr marL="36576" indent="0">
              <a:buClr>
                <a:srgbClr val="002060"/>
              </a:buClr>
              <a:buNone/>
            </a:pPr>
            <a:endParaRPr lang="en-US" sz="2000" dirty="0">
              <a:solidFill>
                <a:srgbClr val="0B0E02"/>
              </a:solidFill>
            </a:endParaRPr>
          </a:p>
        </p:txBody>
      </p:sp>
    </p:spTree>
    <p:extLst>
      <p:ext uri="{BB962C8B-B14F-4D97-AF65-F5344CB8AC3E}">
        <p14:creationId xmlns="" xmlns:p14="http://schemas.microsoft.com/office/powerpoint/2010/main" val="134432922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echanik\Desktop\sprzedawczyni.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927719" y="3508295"/>
            <a:ext cx="2273238" cy="3030984"/>
          </a:xfrm>
          <a:prstGeom prst="rect">
            <a:avLst/>
          </a:prstGeom>
          <a:noFill/>
          <a:extLst>
            <a:ext uri="{909E8E84-426E-40DD-AFC4-6F175D3DCCD1}">
              <a14:hiddenFill xmlns="" xmlns:a14="http://schemas.microsoft.com/office/drawing/2010/main">
                <a:solidFill>
                  <a:srgbClr val="FFFFFF"/>
                </a:solidFill>
              </a14:hiddenFill>
            </a:ext>
          </a:extLst>
        </p:spPr>
      </p:pic>
      <p:pic>
        <p:nvPicPr>
          <p:cNvPr id="3075" name="Picture 3" descr="C:\Users\Mechanik\Desktop\97275509_1_644x461_przedstawiciel-handlowy-stala-praca-umowa-o-prace-poznan.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114763" y="455244"/>
            <a:ext cx="3068110" cy="2840157"/>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C:\Users\Mechanik\Desktop\images.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520" y="3501008"/>
            <a:ext cx="4328349" cy="2880320"/>
          </a:xfrm>
          <a:prstGeom prst="rect">
            <a:avLst/>
          </a:prstGeom>
          <a:noFill/>
          <a:extLst>
            <a:ext uri="{909E8E84-426E-40DD-AFC4-6F175D3DCCD1}">
              <a14:hiddenFill xmlns="" xmlns:a14="http://schemas.microsoft.com/office/drawing/2010/main">
                <a:solidFill>
                  <a:srgbClr val="FFFFFF"/>
                </a:solidFill>
              </a14:hiddenFill>
            </a:ext>
          </a:extLst>
        </p:spPr>
      </p:pic>
      <p:pic>
        <p:nvPicPr>
          <p:cNvPr id="3077" name="Picture 5" descr="C:\Users\Mechanik\Desktop\ekonomia.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526212" y="488915"/>
            <a:ext cx="2028825" cy="22479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55790373"/>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7673280" cy="5793507"/>
          </a:xfrm>
        </p:spPr>
        <p:txBody>
          <a:bodyPr/>
          <a:lstStyle/>
          <a:p>
            <a:pPr marL="36576" indent="0" algn="ctr">
              <a:buNone/>
            </a:pPr>
            <a:r>
              <a:rPr lang="pl-PL" sz="2800" b="1" dirty="0" smtClean="0">
                <a:solidFill>
                  <a:srgbClr val="0B0E02"/>
                </a:solidFill>
              </a:rPr>
              <a:t>Przygotowanie </a:t>
            </a:r>
            <a:r>
              <a:rPr lang="pl-PL" sz="2800" b="1" dirty="0" smtClean="0">
                <a:solidFill>
                  <a:srgbClr val="0B0E02"/>
                </a:solidFill>
              </a:rPr>
              <a:t>praktyczne do zawodu otrzymują uczniowie w czasie zajęć w szkolnych pracowniach komputerowych, ogólnoekonomicznych i towaroznawstwa oraz w czasie praktyk zawodowych odbywanych w jednostkach </a:t>
            </a:r>
            <a:r>
              <a:rPr lang="pl-PL" sz="2800" b="1" dirty="0" smtClean="0">
                <a:solidFill>
                  <a:srgbClr val="0B0E02"/>
                </a:solidFill>
              </a:rPr>
              <a:t>handlowych      </a:t>
            </a:r>
            <a:r>
              <a:rPr lang="pl-PL" sz="2800" b="1" dirty="0" smtClean="0">
                <a:solidFill>
                  <a:srgbClr val="0B0E02"/>
                </a:solidFill>
              </a:rPr>
              <a:t>i produkcyjnych. Warunkiem uzyskania tytułu technika handlowca jest przystąpienie do egzaminu potwierdzające kwalifikacje zawodowe i </a:t>
            </a:r>
            <a:r>
              <a:rPr lang="pl-PL" sz="2800" b="1" dirty="0" smtClean="0">
                <a:solidFill>
                  <a:srgbClr val="0B0E02"/>
                </a:solidFill>
              </a:rPr>
              <a:t>zdanie </a:t>
            </a:r>
            <a:r>
              <a:rPr lang="pl-PL" sz="2800" b="1" dirty="0" smtClean="0">
                <a:solidFill>
                  <a:srgbClr val="0B0E02"/>
                </a:solidFill>
              </a:rPr>
              <a:t>go </a:t>
            </a:r>
            <a:r>
              <a:rPr lang="pl-PL" sz="2800" b="1" dirty="0" smtClean="0">
                <a:solidFill>
                  <a:srgbClr val="0B0E02"/>
                </a:solidFill>
              </a:rPr>
              <a:t>                z </a:t>
            </a:r>
            <a:r>
              <a:rPr lang="pl-PL" sz="2800" b="1" dirty="0" smtClean="0">
                <a:solidFill>
                  <a:srgbClr val="0B0E02"/>
                </a:solidFill>
              </a:rPr>
              <a:t>wynikiem pozytywnym. </a:t>
            </a:r>
          </a:p>
          <a:p>
            <a:pPr marL="36576" indent="0">
              <a:buNone/>
            </a:pPr>
            <a:endParaRPr lang="pl-PL" sz="2400" dirty="0" smtClean="0">
              <a:solidFill>
                <a:srgbClr val="0B0E02"/>
              </a:solidFill>
            </a:endParaRPr>
          </a:p>
        </p:txBody>
      </p:sp>
    </p:spTree>
    <p:extLst>
      <p:ext uri="{BB962C8B-B14F-4D97-AF65-F5344CB8AC3E}">
        <p14:creationId xmlns="" xmlns:p14="http://schemas.microsoft.com/office/powerpoint/2010/main" val="3365322036"/>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Mechanik\Desktop\main.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39752" y="-99392"/>
            <a:ext cx="2686050" cy="2295525"/>
          </a:xfrm>
          <a:prstGeom prst="rect">
            <a:avLst/>
          </a:prstGeom>
          <a:noFill/>
          <a:extLst>
            <a:ext uri="{909E8E84-426E-40DD-AFC4-6F175D3DCCD1}">
              <a14:hiddenFill xmlns="" xmlns:a14="http://schemas.microsoft.com/office/drawing/2010/main">
                <a:solidFill>
                  <a:srgbClr val="FFFFFF"/>
                </a:solidFill>
              </a14:hiddenFill>
            </a:ext>
          </a:extLst>
        </p:spPr>
      </p:pic>
      <p:pic>
        <p:nvPicPr>
          <p:cNvPr id="4100" name="Picture 4" descr="C:\Users\Mechanik\Desktop\logo.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5085184"/>
            <a:ext cx="7724775" cy="1362075"/>
          </a:xfrm>
          <a:prstGeom prst="rect">
            <a:avLst/>
          </a:prstGeom>
          <a:noFill/>
          <a:extLst>
            <a:ext uri="{909E8E84-426E-40DD-AFC4-6F175D3DCCD1}">
              <a14:hiddenFill xmlns="" xmlns:a14="http://schemas.microsoft.com/office/drawing/2010/main">
                <a:solidFill>
                  <a:srgbClr val="FFFFFF"/>
                </a:solidFill>
              </a14:hiddenFill>
            </a:ext>
          </a:extLst>
        </p:spPr>
      </p:pic>
      <p:pic>
        <p:nvPicPr>
          <p:cNvPr id="4101" name="Picture 5" descr="C:\Users\Mechanik\Desktop\index_01.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99112" y="1804429"/>
            <a:ext cx="3528392" cy="2671142"/>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Picture 2" descr="http://www.szynaka.pl/skin/frontend/default/szynaka/images/logo_pl.png"/>
          <p:cNvPicPr>
            <a:picLocks noChangeAspect="1" noChangeArrowheads="1"/>
          </p:cNvPicPr>
          <p:nvPr/>
        </p:nvPicPr>
        <p:blipFill>
          <a:blip r:embed="rId5" cstate="print"/>
          <a:srcRect/>
          <a:stretch>
            <a:fillRect/>
          </a:stretch>
        </p:blipFill>
        <p:spPr bwMode="auto">
          <a:xfrm>
            <a:off x="323528" y="2204864"/>
            <a:ext cx="4248472" cy="1410072"/>
          </a:xfrm>
          <a:prstGeom prst="rect">
            <a:avLst/>
          </a:prstGeom>
          <a:noFill/>
        </p:spPr>
      </p:pic>
    </p:spTree>
    <p:extLst>
      <p:ext uri="{BB962C8B-B14F-4D97-AF65-F5344CB8AC3E}">
        <p14:creationId xmlns="" xmlns:p14="http://schemas.microsoft.com/office/powerpoint/2010/main" val="3569471720"/>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echanik\Desktop\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3998" y="705268"/>
            <a:ext cx="4276746" cy="3207560"/>
          </a:xfrm>
          <a:prstGeom prst="rect">
            <a:avLst/>
          </a:prstGeom>
          <a:noFill/>
          <a:extLst>
            <a:ext uri="{909E8E84-426E-40DD-AFC4-6F175D3DCCD1}">
              <a14:hiddenFill xmlns="" xmlns:a14="http://schemas.microsoft.com/office/drawing/2010/main">
                <a:solidFill>
                  <a:srgbClr val="FFFFFF"/>
                </a:solidFill>
              </a14:hiddenFill>
            </a:ext>
          </a:extLst>
        </p:spPr>
      </p:pic>
      <p:pic>
        <p:nvPicPr>
          <p:cNvPr id="6147" name="Picture 3" descr="C:\Users\Mechanik\Desktop\prezentacja_dokumentow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9552" y="4221088"/>
            <a:ext cx="3597796" cy="1118642"/>
          </a:xfrm>
          <a:prstGeom prst="rect">
            <a:avLst/>
          </a:prstGeom>
          <a:noFill/>
          <a:extLst>
            <a:ext uri="{909E8E84-426E-40DD-AFC4-6F175D3DCCD1}">
              <a14:hiddenFill xmlns="" xmlns:a14="http://schemas.microsoft.com/office/drawing/2010/main">
                <a:solidFill>
                  <a:srgbClr val="FFFFFF"/>
                </a:solidFill>
              </a14:hiddenFill>
            </a:ext>
          </a:extLst>
        </p:spPr>
      </p:pic>
      <p:pic>
        <p:nvPicPr>
          <p:cNvPr id="6148" name="Picture 4" descr="C:\Users\Mechanik\Desktop\jawor-parkiet320.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89222" y="404664"/>
            <a:ext cx="4064000" cy="952500"/>
          </a:xfrm>
          <a:prstGeom prst="rect">
            <a:avLst/>
          </a:prstGeom>
          <a:noFill/>
          <a:extLst>
            <a:ext uri="{909E8E84-426E-40DD-AFC4-6F175D3DCCD1}">
              <a14:hiddenFill xmlns="" xmlns:a14="http://schemas.microsoft.com/office/drawing/2010/main">
                <a:solidFill>
                  <a:srgbClr val="FFFFFF"/>
                </a:solidFill>
              </a14:hiddenFill>
            </a:ext>
          </a:extLst>
        </p:spPr>
      </p:pic>
      <p:pic>
        <p:nvPicPr>
          <p:cNvPr id="6149" name="Picture 5" descr="C:\Users\Mechanik\Desktop\onas.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049560" y="1801195"/>
            <a:ext cx="3743325" cy="47720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8197099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Techniczny">
  <a:themeElements>
    <a:clrScheme name="Niestandardowy 1">
      <a:dk1>
        <a:srgbClr val="72951A"/>
      </a:dk1>
      <a:lt1>
        <a:srgbClr val="72951A"/>
      </a:lt1>
      <a:dk2>
        <a:srgbClr val="72951A"/>
      </a:dk2>
      <a:lt2>
        <a:srgbClr val="D8EEA1"/>
      </a:lt2>
      <a:accent1>
        <a:srgbClr val="4C6311"/>
      </a:accent1>
      <a:accent2>
        <a:srgbClr val="C4E672"/>
      </a:accent2>
      <a:accent3>
        <a:srgbClr val="72951A"/>
      </a:accent3>
      <a:accent4>
        <a:srgbClr val="72951A"/>
      </a:accent4>
      <a:accent5>
        <a:srgbClr val="C4E672"/>
      </a:accent5>
      <a:accent6>
        <a:srgbClr val="72951A"/>
      </a:accent6>
      <a:hlink>
        <a:srgbClr val="C4E672"/>
      </a:hlink>
      <a:folHlink>
        <a:srgbClr val="72951A"/>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300</TotalTime>
  <Words>199</Words>
  <Application>Microsoft Office PowerPoint</Application>
  <PresentationFormat>Pokaz na ekranie (4:3)</PresentationFormat>
  <Paragraphs>26</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Techniczny</vt:lpstr>
      <vt:lpstr>Slajd 1</vt:lpstr>
      <vt:lpstr>Technik        Handlowiec</vt:lpstr>
      <vt:lpstr>Technik handlowiec</vt:lpstr>
      <vt:lpstr>Absolwent technikum handlowego posiada następujące umiejętności:</vt:lpstr>
      <vt:lpstr>Przedmioty zawodowe realizowane w 4-letnim cyklu kształcenia:</vt:lpstr>
      <vt:lpstr>Slajd 6</vt:lpstr>
      <vt:lpstr>Slajd 7</vt:lpstr>
      <vt:lpstr>Slajd 8</vt:lpstr>
      <vt:lpstr>Slajd 9</vt:lpstr>
      <vt:lpstr>Slajd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Mechanik</dc:creator>
  <cp:lastModifiedBy>Małgorzata Janiszek</cp:lastModifiedBy>
  <cp:revision>48</cp:revision>
  <dcterms:created xsi:type="dcterms:W3CDTF">2014-02-19T08:38:00Z</dcterms:created>
  <dcterms:modified xsi:type="dcterms:W3CDTF">2017-03-30T07:58:51Z</dcterms:modified>
</cp:coreProperties>
</file>