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7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6FD9-D151-45E3-AA32-D9FC59336DC9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DA8A-2F70-4E9C-9F89-0BA894CE3F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6FD9-D151-45E3-AA32-D9FC59336DC9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DA8A-2F70-4E9C-9F89-0BA894CE3F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6FD9-D151-45E3-AA32-D9FC59336DC9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DA8A-2F70-4E9C-9F89-0BA894CE3F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6FD9-D151-45E3-AA32-D9FC59336DC9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DA8A-2F70-4E9C-9F89-0BA894CE3F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6FD9-D151-45E3-AA32-D9FC59336DC9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DA8A-2F70-4E9C-9F89-0BA894CE3F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6FD9-D151-45E3-AA32-D9FC59336DC9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DA8A-2F70-4E9C-9F89-0BA894CE3F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6FD9-D151-45E3-AA32-D9FC59336DC9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DA8A-2F70-4E9C-9F89-0BA894CE3F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6FD9-D151-45E3-AA32-D9FC59336DC9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DA8A-2F70-4E9C-9F89-0BA894CE3F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6FD9-D151-45E3-AA32-D9FC59336DC9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DA8A-2F70-4E9C-9F89-0BA894CE3F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6FD9-D151-45E3-AA32-D9FC59336DC9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DA8A-2F70-4E9C-9F89-0BA894CE3F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6FD9-D151-45E3-AA32-D9FC59336DC9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DA8A-2F70-4E9C-9F89-0BA894CE3FE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6FD9-D151-45E3-AA32-D9FC59336DC9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0DA8A-2F70-4E9C-9F89-0BA894CE3FE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Podstawy motoryzacji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Elektrotechnika i </a:t>
            </a:r>
            <a:r>
              <a:rPr lang="pl-PL" dirty="0" smtClean="0"/>
              <a:t>elektronika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Prąd elektryczny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5043509"/>
          </a:xfrm>
        </p:spPr>
        <p:txBody>
          <a:bodyPr>
            <a:normAutofit lnSpcReduction="10000"/>
          </a:bodyPr>
          <a:lstStyle/>
          <a:p>
            <a:r>
              <a:rPr lang="pl-PL" b="1" dirty="0" smtClean="0"/>
              <a:t>Prąd elektryczny </a:t>
            </a:r>
            <a:r>
              <a:rPr lang="pl-PL" dirty="0" smtClean="0"/>
              <a:t>– uporządkowany ruch ładunków elektrycznych. </a:t>
            </a:r>
          </a:p>
          <a:p>
            <a:r>
              <a:rPr lang="pl-PL" dirty="0" smtClean="0"/>
              <a:t>W metalach nośnikami ładunku są elektrony. </a:t>
            </a:r>
          </a:p>
          <a:p>
            <a:r>
              <a:rPr lang="pl-PL" b="1" dirty="0" smtClean="0"/>
              <a:t>Natężenie prądu elektrycznego (I) </a:t>
            </a:r>
            <a:r>
              <a:rPr lang="pl-PL" dirty="0" smtClean="0"/>
              <a:t>zwane potocznie prądem elektrycznym zależy od szybkości przepływu ładunku przez wyznaczoną powierzchnię </a:t>
            </a:r>
            <a:r>
              <a:rPr lang="pl-PL" b="1" dirty="0" err="1" smtClean="0"/>
              <a:t>I=Q</a:t>
            </a:r>
            <a:r>
              <a:rPr lang="pl-PL" b="1" dirty="0" smtClean="0"/>
              <a:t>/t </a:t>
            </a:r>
          </a:p>
          <a:p>
            <a:r>
              <a:rPr lang="pl-PL" dirty="0" smtClean="0"/>
              <a:t> Jednostką natężenia prądu w układzie SI jest </a:t>
            </a:r>
            <a:r>
              <a:rPr lang="pl-PL" b="1" dirty="0" smtClean="0"/>
              <a:t>amper [A] </a:t>
            </a:r>
          </a:p>
          <a:p>
            <a:r>
              <a:rPr lang="pl-PL" dirty="0" smtClean="0"/>
              <a:t>Prąd mierzymy </a:t>
            </a:r>
            <a:r>
              <a:rPr lang="pl-PL" b="1" dirty="0" smtClean="0"/>
              <a:t>amperomierzem </a:t>
            </a:r>
            <a:endParaRPr lang="pl-PL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600" dirty="0" smtClean="0"/>
              <a:t>W elektrolitach i gazach nośnikami ładunku są jony. Jony to atomy lub cząstki posiadające ładunek (niedomiar lub nadmiar elektronów w stosunku do protonów). Jony naładowane dodatnio nazywa się </a:t>
            </a:r>
            <a:r>
              <a:rPr lang="pl-PL" sz="1600" b="1" dirty="0" smtClean="0"/>
              <a:t>kationami</a:t>
            </a:r>
            <a:r>
              <a:rPr lang="pl-PL" sz="1600" dirty="0" smtClean="0"/>
              <a:t>, zaś ujemnie </a:t>
            </a:r>
            <a:r>
              <a:rPr lang="pl-PL" sz="1600" b="1" dirty="0" smtClean="0"/>
              <a:t>anionami</a:t>
            </a:r>
            <a:r>
              <a:rPr lang="pl-PL" sz="1600" dirty="0" smtClean="0"/>
              <a:t>. W rozrzedzonych gazach może też występować ruch swobodnych elektronów.</a:t>
            </a:r>
            <a:endParaRPr lang="pl-PL" sz="1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2" descr="Dane INFORMACYJNE Nazwa szkoły: - ppt pobierz"/>
          <p:cNvPicPr>
            <a:picLocks noChangeAspect="1" noChangeArrowheads="1"/>
          </p:cNvPicPr>
          <p:nvPr/>
        </p:nvPicPr>
        <p:blipFill>
          <a:blip r:embed="rId2"/>
          <a:srcRect l="990" t="22112"/>
          <a:stretch>
            <a:fillRect/>
          </a:stretch>
        </p:blipFill>
        <p:spPr bwMode="auto">
          <a:xfrm>
            <a:off x="1214414" y="1714488"/>
            <a:ext cx="7143736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Prąd stały </a:t>
            </a:r>
            <a:r>
              <a:rPr lang="pl-PL" dirty="0" smtClean="0"/>
              <a:t>charakteryzuje się stałymi wartością natężenia oraz kierunkiem przepływu.  </a:t>
            </a:r>
          </a:p>
          <a:p>
            <a:r>
              <a:rPr lang="pl-PL" b="1" dirty="0" smtClean="0"/>
              <a:t>Prąd zmienny </a:t>
            </a:r>
            <a:r>
              <a:rPr lang="pl-PL" dirty="0" smtClean="0"/>
              <a:t>to prąd elektryczny, którego wartość natężenia zmienia się w czasie.  </a:t>
            </a:r>
          </a:p>
          <a:p>
            <a:r>
              <a:rPr lang="pl-PL" b="1" dirty="0" smtClean="0"/>
              <a:t>Prąd przemienny </a:t>
            </a:r>
            <a:r>
              <a:rPr lang="pl-PL" dirty="0" smtClean="0"/>
              <a:t>to prąd elektryczny, w którym zmienia okresowo kierunek prądu. Największe znaczenie praktyczne ma prąd o przebiegu sinusoidalnym.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Ohma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Współczynnik proporcjonalności </a:t>
            </a:r>
            <a:r>
              <a:rPr lang="pl-PL" b="1" dirty="0" smtClean="0"/>
              <a:t>R</a:t>
            </a:r>
            <a:r>
              <a:rPr lang="pl-PL" dirty="0" smtClean="0"/>
              <a:t> nazywa się </a:t>
            </a:r>
            <a:r>
              <a:rPr lang="pl-PL" b="1" dirty="0" smtClean="0"/>
              <a:t>rezystancją</a:t>
            </a:r>
            <a:r>
              <a:rPr lang="pl-PL" dirty="0" smtClean="0"/>
              <a:t> lub </a:t>
            </a:r>
            <a:r>
              <a:rPr lang="pl-PL" b="1" dirty="0" smtClean="0"/>
              <a:t>oporem elektrycznym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dirty="0"/>
              <a:t>P</a:t>
            </a:r>
            <a:r>
              <a:rPr lang="pl-PL" dirty="0" smtClean="0"/>
              <a:t>rawo opisujące związek pomiędzy natężeniem prądu elektrycznego a napięciem elektrycznym: </a:t>
            </a:r>
            <a:r>
              <a:rPr lang="pl-PL" b="1" dirty="0" err="1" smtClean="0"/>
              <a:t>U=IR</a:t>
            </a:r>
            <a:endParaRPr lang="pl-PL" b="1" dirty="0" smtClean="0"/>
          </a:p>
          <a:p>
            <a:r>
              <a:rPr lang="pl-PL" dirty="0" smtClean="0"/>
              <a:t> Jednostką rezystancji jest </a:t>
            </a:r>
            <a:r>
              <a:rPr lang="pl-PL" b="1" dirty="0" smtClean="0"/>
              <a:t>om [Ω]</a:t>
            </a:r>
          </a:p>
          <a:p>
            <a:r>
              <a:rPr lang="pl-PL" b="1" dirty="0" smtClean="0"/>
              <a:t> </a:t>
            </a:r>
            <a:r>
              <a:rPr lang="pl-PL" dirty="0" smtClean="0"/>
              <a:t>Odwrotność rezystancji nazywamy </a:t>
            </a:r>
            <a:r>
              <a:rPr lang="pl-PL" b="1" dirty="0" smtClean="0"/>
              <a:t>konduktancją</a:t>
            </a:r>
            <a:r>
              <a:rPr lang="pl-PL" dirty="0" smtClean="0"/>
              <a:t> i oznaczamy literą </a:t>
            </a:r>
            <a:r>
              <a:rPr lang="pl-PL" b="1" dirty="0" smtClean="0"/>
              <a:t>G</a:t>
            </a:r>
            <a:r>
              <a:rPr lang="pl-PL" dirty="0" smtClean="0"/>
              <a:t>. Jednostką konduktancji jest </a:t>
            </a:r>
            <a:r>
              <a:rPr lang="pl-PL" b="1" dirty="0" smtClean="0"/>
              <a:t>simens [S]</a:t>
            </a:r>
            <a:r>
              <a:rPr lang="pl-PL" dirty="0" smtClean="0"/>
              <a:t>.</a:t>
            </a:r>
            <a:r>
              <a:rPr lang="pl-PL" b="1" dirty="0" smtClean="0"/>
              <a:t>  </a:t>
            </a:r>
            <a:r>
              <a:rPr lang="pl-PL" dirty="0" smtClean="0"/>
              <a:t>Prawo Ohma przedstawione za pomocą konduktancji: </a:t>
            </a:r>
            <a:r>
              <a:rPr lang="pl-PL" b="1" dirty="0" err="1" smtClean="0"/>
              <a:t>I=GU</a:t>
            </a:r>
            <a:endParaRPr lang="pl-PL" b="1" dirty="0" smtClean="0"/>
          </a:p>
          <a:p>
            <a:r>
              <a:rPr lang="pl-PL" dirty="0" smtClean="0"/>
              <a:t>Elementy spełniające prawo Ohma nazywamy liniowymi (</a:t>
            </a:r>
            <a:r>
              <a:rPr lang="pl-PL" dirty="0" err="1" smtClean="0"/>
              <a:t>R=const</a:t>
            </a:r>
            <a:r>
              <a:rPr lang="pl-PL" dirty="0" smtClean="0"/>
              <a:t>). W elementach nieliniowych R zależy od prądu lub napięcia </a:t>
            </a:r>
          </a:p>
          <a:p>
            <a:r>
              <a:rPr lang="pl-PL" dirty="0" smtClean="0"/>
              <a:t>Rezystancję mierzymy </a:t>
            </a:r>
            <a:r>
              <a:rPr lang="pl-PL" b="1" dirty="0" smtClean="0"/>
              <a:t>omomierzem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Ohma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4578" name="Picture 2" descr="Kurs elektroniki - #3 - prawa Ohma i Kirchhoffa w praktyce • FORB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690880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7650" name="Picture 2" descr="Jak na jednym obrazku, w najlepszy możliwy sposób wyjaśnić praw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143536" cy="6888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Zależność oporu od wymiarów przewodnika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Rezystancja przewodu zależy od: </a:t>
            </a:r>
          </a:p>
          <a:p>
            <a:pPr marL="514350" indent="-514350">
              <a:buFont typeface="+mj-lt"/>
              <a:buAutoNum type="alphaLcParenR"/>
            </a:pPr>
            <a:r>
              <a:rPr lang="pl-PL" b="1" dirty="0" smtClean="0"/>
              <a:t> długości l </a:t>
            </a:r>
            <a:r>
              <a:rPr lang="pl-PL" dirty="0" smtClean="0"/>
              <a:t>(wprost proporcjonalnie) - im dłuższa długość przewodu tym większy opór </a:t>
            </a:r>
          </a:p>
          <a:p>
            <a:pPr marL="514350" indent="-514350">
              <a:buFont typeface="+mj-lt"/>
              <a:buAutoNum type="alphaLcParenR"/>
            </a:pPr>
            <a:r>
              <a:rPr lang="pl-PL" b="1" dirty="0" smtClean="0"/>
              <a:t>pola przekroju poprzecznego S </a:t>
            </a:r>
            <a:r>
              <a:rPr lang="pl-PL" dirty="0" smtClean="0"/>
              <a:t>(odwrotnie proporcjonalna)  - przewodnik o większym przekroju ma mniejszy opór </a:t>
            </a:r>
          </a:p>
          <a:p>
            <a:pPr marL="514350" indent="-514350">
              <a:buFont typeface="+mj-lt"/>
              <a:buAutoNum type="alphaLcParenR"/>
            </a:pPr>
            <a:r>
              <a:rPr lang="pl-PL" b="1" dirty="0" smtClean="0"/>
              <a:t>materiału</a:t>
            </a:r>
            <a:r>
              <a:rPr lang="pl-PL" dirty="0" smtClean="0"/>
              <a:t> z którego przewód został wykonany – materiał charakteryzuje </a:t>
            </a:r>
            <a:r>
              <a:rPr lang="pl-PL" b="1" dirty="0" smtClean="0"/>
              <a:t>opór właściwy </a:t>
            </a:r>
            <a:r>
              <a:rPr lang="pl-PL" dirty="0" smtClean="0"/>
              <a:t>(rezystywność). Opór właściwy oznaczamy literą </a:t>
            </a:r>
            <a:r>
              <a:rPr lang="pl-PL" b="1" dirty="0" smtClean="0"/>
              <a:t>ρ</a:t>
            </a:r>
            <a:r>
              <a:rPr lang="pl-PL" dirty="0" smtClean="0"/>
              <a:t>. Jednostką oporu właściwego jest </a:t>
            </a:r>
            <a:r>
              <a:rPr lang="pl-PL" b="1" dirty="0" smtClean="0"/>
              <a:t>[</a:t>
            </a:r>
            <a:r>
              <a:rPr lang="pl-PL" b="1" dirty="0" err="1" smtClean="0"/>
              <a:t>Ωm</a:t>
            </a:r>
            <a:r>
              <a:rPr lang="pl-PL" b="1" dirty="0" smtClean="0"/>
              <a:t>] 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Zależność oporu od wymiarów przewodnika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8674" name="Picture 2" descr="dr hab. Inż. Paweł Jabłoński - ppt pobierz"/>
          <p:cNvPicPr>
            <a:picLocks noChangeAspect="1" noChangeArrowheads="1"/>
          </p:cNvPicPr>
          <p:nvPr/>
        </p:nvPicPr>
        <p:blipFill>
          <a:blip r:embed="rId2"/>
          <a:srcRect l="23438" t="29948" r="56786" b="50520"/>
          <a:stretch>
            <a:fillRect/>
          </a:stretch>
        </p:blipFill>
        <p:spPr bwMode="auto">
          <a:xfrm>
            <a:off x="428596" y="1714488"/>
            <a:ext cx="3286148" cy="1825638"/>
          </a:xfrm>
          <a:prstGeom prst="rect">
            <a:avLst/>
          </a:prstGeom>
          <a:noFill/>
        </p:spPr>
      </p:pic>
      <p:pic>
        <p:nvPicPr>
          <p:cNvPr id="28676" name="Picture 4" descr="dr hab. Inż. Paweł Jabłoński - ppt pobierz"/>
          <p:cNvPicPr>
            <a:picLocks noChangeAspect="1" noChangeArrowheads="1"/>
          </p:cNvPicPr>
          <p:nvPr/>
        </p:nvPicPr>
        <p:blipFill>
          <a:blip r:embed="rId2"/>
          <a:srcRect l="71045" t="19271" r="5517" b="29948"/>
          <a:stretch>
            <a:fillRect/>
          </a:stretch>
        </p:blipFill>
        <p:spPr bwMode="auto">
          <a:xfrm>
            <a:off x="1071538" y="3214686"/>
            <a:ext cx="2286016" cy="2786082"/>
          </a:xfrm>
          <a:prstGeom prst="rect">
            <a:avLst/>
          </a:prstGeom>
          <a:noFill/>
        </p:spPr>
      </p:pic>
      <p:sp>
        <p:nvSpPr>
          <p:cNvPr id="28678" name="AutoShape 6" descr="Właściwości materiałowe miedzi: gęstość i rezystywność - Europea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80" name="AutoShape 8" descr="Właściwości materiałowe miedzi: gęstość i rezystywność - Europea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8682" name="Picture 10" descr="Zakresy rezystancji Przewodników, Półprzewodników oraz Di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500174"/>
            <a:ext cx="4786346" cy="4388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Łączenie szeregowe rezystorów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Natężenie w tym połączeniu jest wszędzie takie samo( płynie ten sam prąd, bo nie ma rozgałęzień)</a:t>
            </a:r>
          </a:p>
          <a:p>
            <a:endParaRPr lang="pl-PL" dirty="0" smtClean="0"/>
          </a:p>
          <a:p>
            <a:r>
              <a:rPr lang="pl-PL" dirty="0" smtClean="0"/>
              <a:t>Suma napięć na rezystorach jest równa napięciu zasilania(na każdym rezystorze napięcie jest częścią napięcia zasilania)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Rezystancja całego układu jest równa sumie rezystancji poszczególnych rezystorów( rezystancja zastępcza) </a:t>
            </a:r>
          </a:p>
          <a:p>
            <a:endParaRPr lang="pl-PL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743902"/>
            <a:ext cx="2322536" cy="470784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5" y="4429132"/>
            <a:ext cx="2328879" cy="428628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786454"/>
            <a:ext cx="1928826" cy="35719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5857892"/>
            <a:ext cx="857256" cy="654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Łączenie równoległe rezystorów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Na wszystkich rezystorach jest takie samo napięcie</a:t>
            </a:r>
          </a:p>
          <a:p>
            <a:r>
              <a:rPr lang="pl-PL" dirty="0" smtClean="0"/>
              <a:t>Natężenie prądu całkowitego jest równe sumie prądów cząstkowych( suma prądów dopływających jest równa sumie prądów wypływających- I Prawo Kirchhoffa)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Rezystancja całego układu jest mniejsza od rezystancji najmniejszego rezystora</a:t>
            </a:r>
          </a:p>
          <a:p>
            <a:endParaRPr lang="pl-PL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143116"/>
            <a:ext cx="1714512" cy="3639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429131"/>
            <a:ext cx="1785950" cy="374951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5929330"/>
            <a:ext cx="1973286" cy="683060"/>
          </a:xfrm>
          <a:prstGeom prst="rect">
            <a:avLst/>
          </a:prstGeom>
          <a:noFill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6000768"/>
            <a:ext cx="357190" cy="590140"/>
          </a:xfrm>
          <a:prstGeom prst="rect">
            <a:avLst/>
          </a:prstGeom>
          <a:noFill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6000768"/>
            <a:ext cx="1285884" cy="634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Przedrostki wielokrotności i </a:t>
            </a:r>
            <a:r>
              <a:rPr lang="pl-PL" dirty="0" err="1" smtClean="0"/>
              <a:t>podwielokrotności</a:t>
            </a:r>
            <a:r>
              <a:rPr lang="pl-PL" dirty="0" smtClean="0"/>
              <a:t> jednostek miar</a:t>
            </a:r>
            <a:endParaRPr lang="pl-PL" dirty="0"/>
          </a:p>
        </p:txBody>
      </p:sp>
      <p:sp>
        <p:nvSpPr>
          <p:cNvPr id="1026" name="AutoShape 2" descr="Scholaris - Przedrostki jednostek fizycznych układu 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Podstawy Elektrotechniki - ppt pobier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857984" cy="5143489"/>
          </a:xfrm>
          <a:prstGeom prst="rect">
            <a:avLst/>
          </a:prstGeom>
          <a:noFill/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Moc i energia elektryczna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Moc : </a:t>
            </a:r>
            <a:r>
              <a:rPr lang="pl-PL" b="1" dirty="0" err="1" smtClean="0"/>
              <a:t>𝑃</a:t>
            </a:r>
            <a:r>
              <a:rPr lang="pl-PL" b="1" dirty="0" smtClean="0"/>
              <a:t> = </a:t>
            </a:r>
            <a:r>
              <a:rPr lang="pl-PL" b="1" dirty="0" err="1" smtClean="0"/>
              <a:t>𝑈</a:t>
            </a:r>
            <a:r>
              <a:rPr lang="pl-PL" b="1" dirty="0" smtClean="0"/>
              <a:t> </a:t>
            </a:r>
            <a:r>
              <a:rPr lang="pl-PL" b="1" dirty="0" err="1" smtClean="0"/>
              <a:t>∙𝐼</a:t>
            </a:r>
            <a:r>
              <a:rPr lang="pl-PL" b="1" dirty="0" smtClean="0"/>
              <a:t> </a:t>
            </a:r>
          </a:p>
          <a:p>
            <a:r>
              <a:rPr lang="pl-PL" dirty="0" smtClean="0"/>
              <a:t>Korzystając z prawa Ohma możemy zapisać: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Jednostką mocy jest </a:t>
            </a:r>
            <a:r>
              <a:rPr lang="pl-PL" b="1" dirty="0" smtClean="0"/>
              <a:t>wat [W]</a:t>
            </a:r>
          </a:p>
          <a:p>
            <a:r>
              <a:rPr lang="pl-PL" dirty="0" smtClean="0"/>
              <a:t>Energia elektryczna jest iloczynem mocy i czasu: </a:t>
            </a:r>
            <a:r>
              <a:rPr lang="pl-PL" b="1" dirty="0" err="1" smtClean="0"/>
              <a:t>𝑊</a:t>
            </a:r>
            <a:r>
              <a:rPr lang="pl-PL" b="1" dirty="0" smtClean="0"/>
              <a:t> = </a:t>
            </a:r>
            <a:r>
              <a:rPr lang="pl-PL" b="1" dirty="0" err="1" smtClean="0"/>
              <a:t>𝑃</a:t>
            </a:r>
            <a:r>
              <a:rPr lang="pl-PL" b="1" dirty="0" smtClean="0"/>
              <a:t> </a:t>
            </a:r>
            <a:r>
              <a:rPr lang="pl-PL" b="1" dirty="0" err="1" smtClean="0"/>
              <a:t>∙𝑡</a:t>
            </a:r>
            <a:r>
              <a:rPr lang="pl-PL" b="1" dirty="0" smtClean="0"/>
              <a:t> </a:t>
            </a:r>
          </a:p>
          <a:p>
            <a:r>
              <a:rPr lang="pl-PL" dirty="0" smtClean="0"/>
              <a:t> Jednostką energii elektrycznej jest </a:t>
            </a:r>
            <a:r>
              <a:rPr lang="pl-PL" b="1" dirty="0" smtClean="0"/>
              <a:t>[</a:t>
            </a:r>
            <a:r>
              <a:rPr lang="pl-PL" b="1" dirty="0" err="1" smtClean="0"/>
              <a:t>Ws</a:t>
            </a:r>
            <a:r>
              <a:rPr lang="pl-PL" b="1" dirty="0" smtClean="0"/>
              <a:t>] – watosekunda </a:t>
            </a:r>
            <a:r>
              <a:rPr lang="pl-PL" dirty="0" smtClean="0"/>
              <a:t>lub  </a:t>
            </a:r>
            <a:r>
              <a:rPr lang="pl-PL" b="1" dirty="0" smtClean="0"/>
              <a:t>[</a:t>
            </a:r>
            <a:r>
              <a:rPr lang="pl-PL" b="1" dirty="0" err="1" smtClean="0"/>
              <a:t>kWh</a:t>
            </a:r>
            <a:r>
              <a:rPr lang="pl-PL" b="1" dirty="0" smtClean="0"/>
              <a:t>] – kilowatogodzina</a:t>
            </a:r>
            <a:endParaRPr lang="pl-PL" b="1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571744"/>
            <a:ext cx="2032000" cy="7874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24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pl-PL" dirty="0" smtClean="0"/>
              <a:t>Prawa Kirchhoffa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pl-PL" dirty="0" smtClean="0"/>
              <a:t> prawo Kirchhoffa (prądowe prawo Kirchhoffa) – suma prądów wpływających do węzła jest równa sumie prądów wypływających z węzła.</a:t>
            </a:r>
            <a:endParaRPr lang="pl-PL" dirty="0"/>
          </a:p>
        </p:txBody>
      </p:sp>
      <p:sp>
        <p:nvSpPr>
          <p:cNvPr id="33794" name="AutoShape 2" descr="Pierwsze prawo Kirchoffa - Prawa Kirchoffa - Fizyka - Sciag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3796" name="Picture 4" descr="Pierwsze prawo Kirchoffa - Prawa Kirchoffa - Fizyka - Sciaga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00504"/>
            <a:ext cx="3295650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Prawa Kirchhoffa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 startAt="2"/>
            </a:pPr>
            <a:r>
              <a:rPr lang="pl-PL" dirty="0" smtClean="0"/>
              <a:t>prawo Kirchhoffa (napięciowe prawo Kirchhoffa) – w zamkniętym obwodzie elektrycznym (oczku) suma sił elektromotorycznych źródeł jest równa sumie spadków napięć na odbiornikach (oporach). </a:t>
            </a:r>
            <a:endParaRPr lang="pl-PL" dirty="0"/>
          </a:p>
        </p:txBody>
      </p:sp>
      <p:pic>
        <p:nvPicPr>
          <p:cNvPr id="34818" name="Picture 2" descr="drugie-prawo-kirchhoffa-2 | Fizyka z pasją!"/>
          <p:cNvPicPr>
            <a:picLocks noChangeAspect="1" noChangeArrowheads="1"/>
          </p:cNvPicPr>
          <p:nvPr/>
        </p:nvPicPr>
        <p:blipFill>
          <a:blip r:embed="rId2"/>
          <a:srcRect l="2521" t="33641" r="2940" b="-2903"/>
          <a:stretch>
            <a:fillRect/>
          </a:stretch>
        </p:blipFill>
        <p:spPr bwMode="auto">
          <a:xfrm>
            <a:off x="3000364" y="4071942"/>
            <a:ext cx="535785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Zarówno spadki napięcia jak i siły elektromotoryczne mogą przybierać wartości ujemne i dodatnie. </a:t>
            </a:r>
          </a:p>
          <a:p>
            <a:r>
              <a:rPr lang="pl-PL" dirty="0" smtClean="0"/>
              <a:t>Ich znak ustala się w sposób: </a:t>
            </a:r>
          </a:p>
          <a:p>
            <a:pPr>
              <a:buNone/>
            </a:pPr>
            <a:r>
              <a:rPr lang="pl-PL" dirty="0" smtClean="0"/>
              <a:t>– ustala się kierunek obiegu obwodu (</a:t>
            </a:r>
            <a:r>
              <a:rPr lang="pl-PL" dirty="0" err="1" smtClean="0"/>
              <a:t>np</a:t>
            </a:r>
            <a:r>
              <a:rPr lang="pl-PL" dirty="0" smtClean="0"/>
              <a:t> zgodnie z ruchem wskazówek zegara)</a:t>
            </a:r>
          </a:p>
          <a:p>
            <a:pPr>
              <a:buNone/>
            </a:pPr>
            <a:r>
              <a:rPr lang="pl-PL" dirty="0" smtClean="0"/>
              <a:t>– gdy kierunek prądu w odbiorniku jest zgodny z kierunkiem obiegu, spadek napięcia (U) jest dodatni (w przypadku niezgodności – ujemny) </a:t>
            </a:r>
          </a:p>
          <a:p>
            <a:pPr>
              <a:buNone/>
            </a:pPr>
            <a:r>
              <a:rPr lang="pl-PL" dirty="0" smtClean="0"/>
              <a:t>– gdy siła elektromotoryczna źródła SEM (E) jest spolaryzowana zgodnie z kierunkiem obiegu, jej wartość jest dodatnia</a:t>
            </a:r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Dzielnik napięcia i prądu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Przy elementach połączonych szeregowo</a:t>
            </a:r>
            <a:r>
              <a:rPr lang="pl-PL" dirty="0" smtClean="0"/>
              <a:t>, suma napięć (spadków napięć) na poszczególnych elementach jest równa napięciu zasilającemu.</a:t>
            </a:r>
          </a:p>
          <a:p>
            <a:endParaRPr lang="pl-PL" dirty="0" smtClean="0"/>
          </a:p>
        </p:txBody>
      </p:sp>
      <p:pic>
        <p:nvPicPr>
          <p:cNvPr id="35844" name="Picture 4" descr="Drugie prawo Kirchhof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3929090" cy="2213389"/>
          </a:xfrm>
          <a:prstGeom prst="rect">
            <a:avLst/>
          </a:prstGeom>
          <a:noFill/>
        </p:spPr>
      </p:pic>
      <p:pic>
        <p:nvPicPr>
          <p:cNvPr id="35846" name="Picture 6" descr="Dzielnik napięcia - wzó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357562"/>
            <a:ext cx="3114675" cy="971551"/>
          </a:xfrm>
          <a:prstGeom prst="rect">
            <a:avLst/>
          </a:prstGeom>
          <a:noFill/>
        </p:spPr>
      </p:pic>
      <p:pic>
        <p:nvPicPr>
          <p:cNvPr id="35848" name="Picture 8" descr="Przykładowy dzielnik napięc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786322"/>
            <a:ext cx="3333750" cy="1228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Posługując </a:t>
            </a:r>
            <a:r>
              <a:rPr lang="pl-PL" dirty="0"/>
              <a:t>się analogią wodną można przyrównać to do kilku małych wodospadów. Suma wysokości spadków wody na każdym z nich musi być równa wysokości całej kaskady wodospadów. Odnosząc to do poniższej ilustracji - suma wysokości zaznaczonych na pomarańczowo jest równa wysokości, która została zaznaczona na </a:t>
            </a:r>
            <a:r>
              <a:rPr lang="pl-PL" dirty="0" smtClean="0"/>
              <a:t>żółto</a:t>
            </a:r>
            <a:endParaRPr lang="pl-PL" dirty="0"/>
          </a:p>
          <a:p>
            <a:endParaRPr lang="pl-PL" dirty="0"/>
          </a:p>
        </p:txBody>
      </p:sp>
      <p:pic>
        <p:nvPicPr>
          <p:cNvPr id="4" name="Picture 2" descr="Analogia wodna drugiego prawa Kirchhof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6915150" cy="2681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Pojemność elektryczna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Pojemność elektryczna </a:t>
            </a:r>
            <a:r>
              <a:rPr lang="pl-PL" b="1" dirty="0" err="1" smtClean="0"/>
              <a:t>C=Q</a:t>
            </a:r>
            <a:r>
              <a:rPr lang="pl-PL" b="1" dirty="0" smtClean="0"/>
              <a:t>/U</a:t>
            </a:r>
            <a:r>
              <a:rPr lang="pl-PL" dirty="0" smtClean="0"/>
              <a:t> </a:t>
            </a:r>
          </a:p>
          <a:p>
            <a:r>
              <a:rPr lang="pl-PL" dirty="0" smtClean="0"/>
              <a:t> Jednostką pojemności jest </a:t>
            </a:r>
            <a:r>
              <a:rPr lang="pl-PL" b="1" dirty="0" smtClean="0"/>
              <a:t>Farad [F] </a:t>
            </a:r>
          </a:p>
          <a:p>
            <a:r>
              <a:rPr lang="pl-PL" dirty="0" smtClean="0"/>
              <a:t> Kondensator składa się z dwóch przewodników (zwanych okładkami) rozdzielonych izolatorem (lub próżnią...). </a:t>
            </a:r>
            <a:endParaRPr lang="pl-PL" dirty="0"/>
          </a:p>
        </p:txBody>
      </p:sp>
      <p:pic>
        <p:nvPicPr>
          <p:cNvPr id="37890" name="Picture 2" descr="PPT - WYDZIAŁ ELEKTRYCZNY PowerPoint Presentation, free download ..."/>
          <p:cNvPicPr>
            <a:picLocks noChangeAspect="1" noChangeArrowheads="1"/>
          </p:cNvPicPr>
          <p:nvPr/>
        </p:nvPicPr>
        <p:blipFill>
          <a:blip r:embed="rId2"/>
          <a:srcRect l="11718" t="10742" r="7714" b="65820"/>
          <a:stretch>
            <a:fillRect/>
          </a:stretch>
        </p:blipFill>
        <p:spPr bwMode="auto">
          <a:xfrm>
            <a:off x="642910" y="4357694"/>
            <a:ext cx="7858180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kondensatorów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9938" name="Picture 2" descr="kondensator – Wikisłownik, wolny słownik wielojęzycz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928802"/>
            <a:ext cx="5557084" cy="3713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Zwiększenie pojemności kondensatora wymaga: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Zwiększenia powierzchni okładzin S</a:t>
            </a:r>
          </a:p>
          <a:p>
            <a:r>
              <a:rPr lang="pl-PL" dirty="0" smtClean="0"/>
              <a:t>Zmniejszenie odległości d</a:t>
            </a:r>
          </a:p>
          <a:p>
            <a:r>
              <a:rPr lang="pl-PL" dirty="0" smtClean="0"/>
              <a:t>Stosowanie dielektryka o dużej przenikalności elektrycznej </a:t>
            </a:r>
            <a:r>
              <a:rPr lang="pl-PL" dirty="0" smtClean="0">
                <a:sym typeface="Symbol"/>
              </a:rPr>
              <a:t>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1" y="4357694"/>
            <a:ext cx="2462627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Pole magnetyczne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86122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smtClean="0"/>
              <a:t>Pole magnetyczne </a:t>
            </a:r>
            <a:r>
              <a:rPr lang="pl-PL" dirty="0" smtClean="0"/>
              <a:t>– stan przestrzeni, w której siły działają na poruszające się ładunki elektryczne, a także na ciała mające moment magnetyczny </a:t>
            </a:r>
          </a:p>
          <a:p>
            <a:r>
              <a:rPr lang="pl-PL" dirty="0" smtClean="0"/>
              <a:t>Źródła pola magnetycznego: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Ziemia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 Magnes 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Przewód z prądem (elektromagnes) </a:t>
            </a:r>
          </a:p>
          <a:p>
            <a:r>
              <a:rPr lang="pl-PL" dirty="0" smtClean="0"/>
              <a:t>Obraz pola - linie pola magnetycznego </a:t>
            </a:r>
          </a:p>
        </p:txBody>
      </p:sp>
      <p:pic>
        <p:nvPicPr>
          <p:cNvPr id="40962" name="Picture 2" descr="Fizyka.kopernik.mielec.pl: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719637"/>
            <a:ext cx="2209800" cy="2066925"/>
          </a:xfrm>
          <a:prstGeom prst="rect">
            <a:avLst/>
          </a:prstGeom>
          <a:noFill/>
        </p:spPr>
      </p:pic>
      <p:sp>
        <p:nvSpPr>
          <p:cNvPr id="40964" name="AutoShape 4" descr="Ochronne pole magnetyczne Ziemi słabnie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66" name="AutoShape 6" descr="Pole magnetyczne Zi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68" name="AutoShape 8" descr="Pole magnetyczne Zi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0970" name="Picture 10" descr="Pole magnetyczne Ziem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357430"/>
            <a:ext cx="2778145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Pole elektryczne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 smtClean="0"/>
              <a:t>Pole elektryczne </a:t>
            </a:r>
            <a:r>
              <a:rPr lang="pl-PL" dirty="0" smtClean="0"/>
              <a:t>– obszar w którym na ładunki elektryczne działa siła </a:t>
            </a:r>
          </a:p>
          <a:p>
            <a:r>
              <a:rPr lang="pl-PL" b="1" dirty="0" smtClean="0"/>
              <a:t>Pole elektrostatyczne </a:t>
            </a:r>
            <a:r>
              <a:rPr lang="pl-PL" dirty="0" smtClean="0"/>
              <a:t>występuje wtedy, kiedy nieruchomy ładunek elektryczny lub naelektryzowane ciało oddziałuje na otaczającą go przestrzeń. </a:t>
            </a:r>
          </a:p>
          <a:p>
            <a:r>
              <a:rPr lang="pl-PL" b="1" dirty="0" smtClean="0"/>
              <a:t>Ładunek elektryczny </a:t>
            </a:r>
            <a:r>
              <a:rPr lang="pl-PL" dirty="0" smtClean="0"/>
              <a:t>ciała może być dodatni lub ujemny. Dwa ładunki jednego znaku odpychają się, a pomiędzy ładunkiem dodatnim i ujemnym działa siła przyciągająca. Ładunki elektryczne są skwantowane, elektronowi przypisano elementarny ładunek ujemny, protonowi dodatni. Jednostką ładunku jest </a:t>
            </a:r>
            <a:r>
              <a:rPr lang="pl-PL" b="1" dirty="0" smtClean="0"/>
              <a:t>kulomb [C]. </a:t>
            </a:r>
          </a:p>
          <a:p>
            <a:r>
              <a:rPr lang="pl-PL" b="1" dirty="0" smtClean="0"/>
              <a:t>Ładunek elementarny elektronu </a:t>
            </a:r>
            <a:r>
              <a:rPr lang="pl-PL" dirty="0" smtClean="0"/>
              <a:t>ma wartość równą q=-1.6ˑ10-19[C] </a:t>
            </a:r>
          </a:p>
          <a:p>
            <a:r>
              <a:rPr lang="pl-PL" b="1" dirty="0" smtClean="0"/>
              <a:t>Linie sił pola </a:t>
            </a:r>
            <a:r>
              <a:rPr lang="pl-PL" dirty="0" smtClean="0"/>
              <a:t>– służą do obrazowego przedstawienia pola. Są to linie, które w każdym punkcie przestrzeni są styczne do wektora siły działającej w tym polu na dodatni ładunek próbny. </a:t>
            </a:r>
          </a:p>
          <a:p>
            <a:r>
              <a:rPr lang="pl-PL" b="1" dirty="0" smtClean="0"/>
              <a:t>Zasada superpozycji </a:t>
            </a:r>
            <a:r>
              <a:rPr lang="pl-PL" dirty="0" smtClean="0"/>
              <a:t>- siła pochodząca od kilku źródeł pól elektrycznych jest wektorową sumą sił.</a:t>
            </a:r>
            <a:endParaRPr lang="pl-P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Reguła prawej dłoni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000" dirty="0" smtClean="0"/>
              <a:t>- jeśli prawą dłonią obejmiemy przewodnik elektryczny tak, że kciuk wskazuje kierunek przepływu prądu elektrycznego I w przewodniku, to zgięte palce wskażą kierunek i zwrot wektora </a:t>
            </a:r>
            <a:r>
              <a:rPr lang="pl-PL" sz="2000" b="1" dirty="0" smtClean="0"/>
              <a:t>natężenia pola  magnetycznego H [A/m]</a:t>
            </a:r>
          </a:p>
          <a:p>
            <a:endParaRPr lang="pl-PL" dirty="0"/>
          </a:p>
        </p:txBody>
      </p:sp>
      <p:pic>
        <p:nvPicPr>
          <p:cNvPr id="4" name="Picture 12" descr="Magnetyzm: Reguła prawej i lewej dło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071678"/>
            <a:ext cx="3166441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Pole magnetyczne cewki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000" dirty="0" smtClean="0"/>
              <a:t>Pole magnetyczne w cewce </a:t>
            </a:r>
          </a:p>
          <a:p>
            <a:endParaRPr lang="pl-PL" dirty="0"/>
          </a:p>
        </p:txBody>
      </p:sp>
      <p:pic>
        <p:nvPicPr>
          <p:cNvPr id="43010" name="Picture 2" descr="Silne pola magnetyczne w badaniach naukowych - Elektrosyste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14554"/>
            <a:ext cx="3467095" cy="2598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Elektromagnes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– urządzenie wytwarzające pole magnetyczne w wyniku przepływu przez nie prądu elektrycznego. Zbudowany jest z cewki nawiniętej zazwyczaj na rdzeniu ferromagnetycznym, o otwartym obwodzie magnetycznym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Dzwonek elektryczny, dźwig elektromagnetyczny, elektromagnes rozrusznika</a:t>
            </a:r>
          </a:p>
        </p:txBody>
      </p:sp>
      <p:pic>
        <p:nvPicPr>
          <p:cNvPr id="45058" name="Picture 2" descr="Elektromagnes hydrauliczny - ADS Tech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8604"/>
            <a:ext cx="2928926" cy="2196695"/>
          </a:xfrm>
          <a:prstGeom prst="rect">
            <a:avLst/>
          </a:prstGeom>
          <a:noFill/>
        </p:spPr>
      </p:pic>
      <p:pic>
        <p:nvPicPr>
          <p:cNvPr id="45060" name="Picture 4" descr="Elektromagnes – Wikipedia, wolna encyklo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643182"/>
            <a:ext cx="2381250" cy="1209676"/>
          </a:xfrm>
          <a:prstGeom prst="rect">
            <a:avLst/>
          </a:prstGeom>
          <a:noFill/>
        </p:spPr>
      </p:pic>
      <p:pic>
        <p:nvPicPr>
          <p:cNvPr id="45062" name="Picture 6" descr="ELEKTROMAGNES ROZRUSZNIKA SZYBKOOBROTOWEGO MTZ"/>
          <p:cNvPicPr>
            <a:picLocks noChangeAspect="1" noChangeArrowheads="1"/>
          </p:cNvPicPr>
          <p:nvPr/>
        </p:nvPicPr>
        <p:blipFill>
          <a:blip r:embed="rId4"/>
          <a:srcRect l="11480" t="8643" r="8162" b="25089"/>
          <a:stretch>
            <a:fillRect/>
          </a:stretch>
        </p:blipFill>
        <p:spPr bwMode="auto">
          <a:xfrm>
            <a:off x="5072066" y="4071942"/>
            <a:ext cx="3000396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Siła elektrodynamiczna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2286016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 Reguła lewej dłoni - reguła określająca kierunek i zwrot siły elektrodynamicznej działającej na przewodnik z prądem elektrycznym umieszczony w polu magnetycznym: 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 – jeśli lewą dłoń ustawi się tak, że linie indukcji pola magnetycznego wnikają prostopadle do dłoni, a 4 palce (bez kciuka) wskazują  kierunek i zwrot prądu, to odchylony kciuk wskazuje zwrot siły elektrodynamicznej.</a:t>
            </a:r>
            <a:endParaRPr lang="pl-PL" dirty="0"/>
          </a:p>
        </p:txBody>
      </p:sp>
      <p:pic>
        <p:nvPicPr>
          <p:cNvPr id="46082" name="Picture 2" descr="POLE MAGNETYCZNE Własności pola magnetycznego. Źródła pol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744855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Oddziaływanie przewodów z prądem na siebie 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prądy w przewodach maja ten sam zwrot – przyciąganie </a:t>
            </a:r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prądy w przewodach maja przeciwny zwrot - odpychanie </a:t>
            </a:r>
            <a:endParaRPr lang="pl-PL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7106" name="AutoShape 2" descr="6. Wzajemne oddziaływanie przewodników z prądem - Magnetyzm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7108" name="AutoShape 4" descr="6. Wzajemne oddziaływanie przewodników z prądem - Magnetyzm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7110" name="Picture 6" descr="6. Wzajemne oddziaływanie przewodników z prądem - Magnetyzm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4081452" cy="2855624"/>
          </a:xfrm>
          <a:prstGeom prst="rect">
            <a:avLst/>
          </a:prstGeom>
          <a:noFill/>
        </p:spPr>
      </p:pic>
      <p:pic>
        <p:nvPicPr>
          <p:cNvPr id="47112" name="Picture 8" descr="6. Wzajemne oddziaływanie przewodników z prądem - Magnetyzm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398205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Indukcja elektromagnetyczna 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 smtClean="0"/>
              <a:t>Indukcja elektromagnetyczna </a:t>
            </a:r>
            <a:r>
              <a:rPr lang="pl-PL" dirty="0" smtClean="0"/>
              <a:t>- zjawisko powstawania siły elektromotorycznej ε w przewodniku na skutek zmian strumienia pola magnetycznego.</a:t>
            </a:r>
          </a:p>
          <a:p>
            <a:r>
              <a:rPr lang="pl-PL" dirty="0" smtClean="0"/>
              <a:t>Zmiana strumienia pola magnetycznego może wynikać z ruchu przewodnika lub źródła pola magnetycznego.</a:t>
            </a:r>
          </a:p>
          <a:p>
            <a:r>
              <a:rPr lang="pl-PL" dirty="0" smtClean="0"/>
              <a:t>Indukcja elektromagnetyczna jest obecnie podstawową metodą wytwarzania prądu elektrycznego oraz podstawą działania wielu urządzeń elektrycznych np. </a:t>
            </a:r>
            <a:r>
              <a:rPr lang="pl-PL" b="1" dirty="0" smtClean="0"/>
              <a:t>prądnic, alternatorów, generatorów w elektrowniach, transformatorów, pieców indukcyjnych, silników indukcyjnych</a:t>
            </a:r>
            <a:r>
              <a:rPr lang="pl-PL" dirty="0" smtClean="0"/>
              <a:t>. </a:t>
            </a:r>
            <a:endParaRPr lang="pl-P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Silniki elektryczne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 smtClean="0"/>
              <a:t>Silnik elektryczny </a:t>
            </a:r>
            <a:r>
              <a:rPr lang="pl-PL" dirty="0" smtClean="0"/>
              <a:t>– maszyna elektryczna, w której energia elektryczna zamieniana jest na energię mechaniczną. </a:t>
            </a:r>
          </a:p>
          <a:p>
            <a:pPr>
              <a:buNone/>
            </a:pPr>
            <a:r>
              <a:rPr lang="pl-PL" dirty="0" smtClean="0"/>
              <a:t> </a:t>
            </a:r>
          </a:p>
          <a:p>
            <a:r>
              <a:rPr lang="pl-PL" b="1" dirty="0" smtClean="0"/>
              <a:t>Rodzaje silników</a:t>
            </a:r>
            <a:r>
              <a:rPr lang="pl-PL" dirty="0" smtClean="0"/>
              <a:t> – podział ze względu na zasilanie 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 </a:t>
            </a:r>
            <a:r>
              <a:rPr lang="pl-PL" b="1" dirty="0" smtClean="0"/>
              <a:t>Silniki prądu stałego </a:t>
            </a:r>
            <a:r>
              <a:rPr lang="pl-PL" dirty="0" smtClean="0"/>
              <a:t>(z magnesem trwałym, z uzwojeniem wzbudzenia) 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 </a:t>
            </a:r>
            <a:r>
              <a:rPr lang="pl-PL" b="1" dirty="0" smtClean="0"/>
              <a:t>Silniki prądu zmiennego </a:t>
            </a:r>
            <a:r>
              <a:rPr lang="pl-PL" dirty="0" smtClean="0"/>
              <a:t>(indukcyjne) 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 </a:t>
            </a:r>
            <a:r>
              <a:rPr lang="pl-PL" b="1" dirty="0" smtClean="0"/>
              <a:t>Silniki uniwersalne </a:t>
            </a:r>
            <a:r>
              <a:rPr lang="pl-PL" dirty="0" smtClean="0"/>
              <a:t>(silniki szeregowe) </a:t>
            </a:r>
          </a:p>
          <a:p>
            <a:pPr>
              <a:buNone/>
            </a:pPr>
            <a:r>
              <a:rPr lang="pl-PL" dirty="0" smtClean="0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Silniki stosowane w robotyce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4040188" cy="1425580"/>
          </a:xfrm>
        </p:spPr>
        <p:txBody>
          <a:bodyPr>
            <a:noAutofit/>
          </a:bodyPr>
          <a:lstStyle/>
          <a:p>
            <a:pPr marL="514350" indent="-514350"/>
            <a:r>
              <a:rPr lang="pl-PL" sz="1800" dirty="0"/>
              <a:t>Silniki skokowe </a:t>
            </a:r>
            <a:r>
              <a:rPr lang="pl-PL" sz="1800" dirty="0" smtClean="0"/>
              <a:t>(krokowe) </a:t>
            </a:r>
            <a:r>
              <a:rPr lang="pl-PL" sz="1800" b="0" dirty="0" smtClean="0"/>
              <a:t>- stosowane wszędzie tam, gdzie kluczowe znaczenie ma możliwość precyzyjnego sterowania ruchem </a:t>
            </a:r>
          </a:p>
          <a:p>
            <a:pPr marL="514350" indent="-514350"/>
            <a:endParaRPr lang="pl-PL" sz="1800" dirty="0" smtClean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57200" y="3286123"/>
            <a:ext cx="4040188" cy="284003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4041775" cy="1714511"/>
          </a:xfrm>
        </p:spPr>
        <p:txBody>
          <a:bodyPr>
            <a:normAutofit fontScale="25000" lnSpcReduction="20000"/>
          </a:bodyPr>
          <a:lstStyle/>
          <a:p>
            <a:r>
              <a:rPr lang="pl-PL" sz="7200" dirty="0"/>
              <a:t>Silniki </a:t>
            </a:r>
            <a:r>
              <a:rPr lang="pl-PL" sz="7200" dirty="0" err="1"/>
              <a:t>bezszczotkowe</a:t>
            </a:r>
            <a:r>
              <a:rPr lang="pl-PL" sz="7200" dirty="0" smtClean="0"/>
              <a:t>, silnik BLDC (ang. </a:t>
            </a:r>
            <a:r>
              <a:rPr lang="pl-PL" sz="7200" dirty="0" err="1" smtClean="0"/>
              <a:t>BrushLess</a:t>
            </a:r>
            <a:r>
              <a:rPr lang="pl-PL" sz="7200" dirty="0" smtClean="0"/>
              <a:t> </a:t>
            </a:r>
            <a:r>
              <a:rPr lang="pl-PL" sz="7200" dirty="0" err="1" smtClean="0"/>
              <a:t>Direct-Current</a:t>
            </a:r>
            <a:r>
              <a:rPr lang="pl-PL" sz="7200" dirty="0" smtClean="0"/>
              <a:t> motor) </a:t>
            </a:r>
            <a:r>
              <a:rPr lang="pl-PL" sz="7200" b="0" dirty="0" smtClean="0"/>
              <a:t>– rodzaj silnika elektrycznego zasilanego przez prąd stały, w którym zamiast szczotek zastosowano elektrycznie sterowany komutator, cewki są nieruchome, a magnesy znajdują się na wirniku</a:t>
            </a:r>
          </a:p>
          <a:p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>
          <a:xfrm>
            <a:off x="4645025" y="3357561"/>
            <a:ext cx="4041775" cy="276860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5298" name="Picture 2" descr="Silnik krokowy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496"/>
            <a:ext cx="2857500" cy="2857500"/>
          </a:xfrm>
          <a:prstGeom prst="rect">
            <a:avLst/>
          </a:prstGeom>
          <a:noFill/>
        </p:spPr>
      </p:pic>
      <p:pic>
        <p:nvPicPr>
          <p:cNvPr id="55300" name="Picture 4" descr="Silnik bezszczotkowy (BLDC) - Leksykon robotyki • FORBOT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2790825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Silniki prądu stałego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800" dirty="0" smtClean="0"/>
              <a:t>Rodzaje silników prądu stałego :</a:t>
            </a:r>
          </a:p>
          <a:p>
            <a:pPr>
              <a:buNone/>
            </a:pPr>
            <a:r>
              <a:rPr lang="pl-PL" sz="1800" dirty="0" smtClean="0"/>
              <a:t> </a:t>
            </a:r>
            <a:r>
              <a:rPr lang="pl-PL" sz="1800" b="1" dirty="0" smtClean="0"/>
              <a:t>Silnik elektryczny obcowzbudny </a:t>
            </a:r>
            <a:r>
              <a:rPr lang="pl-PL" sz="1800" dirty="0" smtClean="0"/>
              <a:t>- silnik elektryczny prądu stałego, w którym uzwojenie wzbudzające jest zasilane z oddzielnego źródła napięcia (innego niż uzwojenie twornika). Silniki obcowzbudne ze względu na identyczne właściwości z silnikami wzbudzanych magnesami trwałymi rozpatruje się łącznie. Stosowane głównie w napędach wymagających regulacji prędkości w szerokim zakresie obrotów. </a:t>
            </a:r>
          </a:p>
          <a:p>
            <a:pPr>
              <a:buNone/>
            </a:pPr>
            <a:r>
              <a:rPr lang="pl-PL" sz="1800" dirty="0" smtClean="0"/>
              <a:t> </a:t>
            </a:r>
            <a:r>
              <a:rPr lang="pl-PL" sz="1800" b="1" dirty="0" smtClean="0"/>
              <a:t>Silnik elektryczny samowzbudny </a:t>
            </a:r>
            <a:r>
              <a:rPr lang="pl-PL" sz="1800" dirty="0" smtClean="0"/>
              <a:t>– silnik prądu stałego z elektromagnesem w stojanie mogą mieć połączone uzwojenia stojana i wirnika szeregowo, równolegle (bocznikowo) lub w sposób mieszany.  </a:t>
            </a:r>
            <a:endParaRPr lang="pl-PL" sz="1800" dirty="0"/>
          </a:p>
          <a:p>
            <a:pPr marL="514350" indent="-514350">
              <a:buFont typeface="+mj-lt"/>
              <a:buAutoNum type="alphaLcParenR"/>
            </a:pPr>
            <a:r>
              <a:rPr lang="pl-PL" sz="1800" b="1" dirty="0" smtClean="0"/>
              <a:t>Silniki szeregowe </a:t>
            </a:r>
            <a:r>
              <a:rPr lang="pl-PL" sz="1800" dirty="0" smtClean="0"/>
              <a:t>zalety (duży moment), wady (rozbieganie się), zastosowania (tramwaj, wózki akumulatorowe, rozruszniki, dźwigi, wentylatory) 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1800" b="1" dirty="0" smtClean="0"/>
              <a:t> Silniki bocznikowe </a:t>
            </a:r>
            <a:r>
              <a:rPr lang="pl-PL" sz="1800" dirty="0" smtClean="0"/>
              <a:t>zalety (mała zmiana prędkości obrotowej na skutek zmiany obciążenia). Stosowany głównie w napędach obrabiarek, pomp, dmuchaw, kompresorów 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1800" b="1" dirty="0" smtClean="0"/>
              <a:t>Silniki szeregowo-bocznikowe </a:t>
            </a:r>
            <a:r>
              <a:rPr lang="pl-PL" sz="1800" dirty="0" smtClean="0"/>
              <a:t>– wykorzystują zalety obu rodzajów silników. Stosowany jest zazwyczaj jako silniki dużych mocy, tam gdzie występuje ciężki rozruch: do napędu walcarek, pras, dźwigów </a:t>
            </a:r>
            <a:endParaRPr lang="pl-PL" sz="1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Silniki prądu stałego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Silnik elektryczny prądu stałego zbudowany jest z dwóch magnesów zwróconych do siebie biegunami różnoimiennymi, tak aby pomiędzy nimi znajdowało się pole magnetyczne. Pomiędzy magnesami znajduje się przewodnik w kształcie ramki podłączony do źródła prądu poprzez komutator i ślizgające się po nim szczotki. Przewodnik zawieszony jest na osi, aby mógł się swobodnie obracać. Na ramkę, w której płynie prąd elektryczny, działa para sił elektrodynamicznych z powodu obecności pola magnetycznego. Siły te powodują powstanie momentu obrotowego.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sz="2200" dirty="0" smtClean="0"/>
              <a:t>Zjawisko elektryzowania się ciał w polu elektrycznym (indukcja elektrostatyczna)</a:t>
            </a:r>
            <a:endParaRPr lang="pl-PL" sz="2200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Obraz pola wytworzonego przez dwa ładunki – linie sił pola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Indukcja elektrostatyczna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3714776" cy="3192867"/>
          </a:xfrm>
          <a:prstGeom prst="rect">
            <a:avLst/>
          </a:prstGeom>
          <a:noFill/>
        </p:spPr>
      </p:pic>
      <p:pic>
        <p:nvPicPr>
          <p:cNvPr id="6148" name="Picture 4" descr="Repetytorium z Fizy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4521603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428628"/>
          </a:xfrm>
        </p:spPr>
        <p:txBody>
          <a:bodyPr/>
          <a:lstStyle/>
          <a:p>
            <a:r>
              <a:rPr lang="pl-PL" dirty="0" smtClean="0"/>
              <a:t>Budowa silnika :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idx="1"/>
          </p:nvPr>
        </p:nvSpPr>
        <p:spPr/>
      </p:sp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>
          <a:xfrm>
            <a:off x="1792288" y="4643446"/>
            <a:ext cx="6637364" cy="19288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800" dirty="0" smtClean="0"/>
              <a:t>Stojan (magnes trwały lub elektromagnes – uzwojenie wzbudzenia)</a:t>
            </a:r>
          </a:p>
          <a:p>
            <a:pPr>
              <a:buFont typeface="Wingdings" pitchFamily="2" charset="2"/>
              <a:buChar char="Ø"/>
            </a:pPr>
            <a:r>
              <a:rPr lang="pl-PL" sz="1800" dirty="0" smtClean="0"/>
              <a:t>Wirnik z uzwojeniem twornika – uzwojenie zawieszone na osi wału;</a:t>
            </a:r>
          </a:p>
          <a:p>
            <a:pPr>
              <a:buFont typeface="Wingdings" pitchFamily="2" charset="2"/>
              <a:buChar char="Ø"/>
            </a:pPr>
            <a:r>
              <a:rPr lang="pl-PL" sz="1800" dirty="0" smtClean="0"/>
              <a:t>Komutator -  przełącza synchronicznie kierunek prądu w uzwojeniach wirnika wraz z jego obrotem.  </a:t>
            </a:r>
          </a:p>
          <a:p>
            <a:pPr>
              <a:buFont typeface="Wingdings" pitchFamily="2" charset="2"/>
              <a:buChar char="Ø"/>
            </a:pPr>
            <a:r>
              <a:rPr lang="pl-PL" sz="1800" dirty="0" smtClean="0"/>
              <a:t> Szczotki – doprowadzają prąd do cewek wirnika </a:t>
            </a:r>
          </a:p>
          <a:p>
            <a:endParaRPr lang="pl-PL" dirty="0"/>
          </a:p>
        </p:txBody>
      </p:sp>
      <p:pic>
        <p:nvPicPr>
          <p:cNvPr id="4" name="Picture 2" descr="Silniki elektryczne: szczotkowe, bezszczotkowe, krokowe • FORB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540902" cy="371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Silniki prądu zmiennego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sz="2000" dirty="0" smtClean="0"/>
              <a:t> Indukcyjne 3-fazowe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Wirujące pole magnetyczne - wytwarzane jest np. przez uzwojenia stojana zasilane z sieci trójfazowej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Na wirnik w postaci zwartych zwojów (klatkowy) umieszczony na wale silnika działa siła powodująca jego ruch</a:t>
            </a:r>
          </a:p>
          <a:p>
            <a:endParaRPr lang="pl-PL" dirty="0"/>
          </a:p>
        </p:txBody>
      </p:sp>
      <p:pic>
        <p:nvPicPr>
          <p:cNvPr id="53250" name="Picture 2" descr="Budowa i Działanie Silnika Elektrycznego - Teoria - falowniki o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642918"/>
            <a:ext cx="503685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Silniki indukcyjne ze względu na konstrukcję wirnika dzielimy na</a:t>
            </a:r>
            <a:r>
              <a:rPr lang="pl-PL" dirty="0" smtClean="0"/>
              <a:t>: 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b="1" dirty="0" smtClean="0"/>
              <a:t> </a:t>
            </a:r>
            <a:r>
              <a:rPr lang="pl-PL" sz="2400" b="1" dirty="0" smtClean="0"/>
              <a:t>klatkowe</a:t>
            </a:r>
            <a:r>
              <a:rPr lang="pl-PL" sz="2400" dirty="0" smtClean="0"/>
              <a:t> (wirnik stanowi „klatka” z prętów połączonych na końcach pierścieniami zwierającymi),  </a:t>
            </a:r>
          </a:p>
          <a:p>
            <a:pPr>
              <a:buFont typeface="Wingdings" pitchFamily="2" charset="2"/>
              <a:buChar char="q"/>
            </a:pPr>
            <a:r>
              <a:rPr lang="pl-PL" sz="2400" b="1" dirty="0" smtClean="0"/>
              <a:t> pierścieniowe </a:t>
            </a:r>
            <a:r>
              <a:rPr lang="pl-PL" sz="2400" dirty="0" smtClean="0"/>
              <a:t>(wirnik posiada uzwojenia wyprowadzone na zewnątrz za pośrednictwem pierścieni ślizgowych). </a:t>
            </a:r>
          </a:p>
          <a:p>
            <a:endParaRPr lang="pl-PL" dirty="0"/>
          </a:p>
        </p:txBody>
      </p:sp>
      <p:pic>
        <p:nvPicPr>
          <p:cNvPr id="52228" name="Picture 4" descr="Lekcja 173, 174. Temat: Silniki indukcyjne i pierścieniowe. - PDF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3" y="3429000"/>
            <a:ext cx="4605617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</a:t>
            </a:r>
            <a:r>
              <a:rPr lang="pl-PL" dirty="0" err="1" smtClean="0"/>
              <a:t>Culomba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dirty="0" smtClean="0"/>
          </a:p>
          <a:p>
            <a:r>
              <a:rPr lang="pl-PL" dirty="0" smtClean="0"/>
              <a:t>Siła jest wprost proporcjonalna do iloczynu  ładunków i odwrotnie proporcjonalna do kwadratu odległości między nimi. Współczynnik k zależy od własności elektrycznej środowiska</a:t>
            </a:r>
          </a:p>
          <a:p>
            <a:endParaRPr lang="pl-PL" dirty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</a:p>
          <a:p>
            <a:r>
              <a:rPr lang="pl-PL" dirty="0" smtClean="0"/>
              <a:t>Przenikalność elektryczna – wielkość fizyczna charakteryzująca właściwości elektryczne środowiska, oznaczana grecką literą ε (epsilon). Spośród wszystkich ośrodków, najmniejszą przenikalność elektryczną wykazuje próżnia. </a:t>
            </a:r>
            <a:endParaRPr lang="pl-PL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357562"/>
            <a:ext cx="3001731" cy="1143008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2714620"/>
            <a:ext cx="858836" cy="594579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Ładunki o tym samym znaku odpychają się</a:t>
            </a:r>
          </a:p>
          <a:p>
            <a:r>
              <a:rPr lang="pl-PL" dirty="0" smtClean="0"/>
              <a:t>Ładunki o przeciwnych znakach przyciągają się</a:t>
            </a:r>
          </a:p>
          <a:p>
            <a:endParaRPr lang="pl-PL" dirty="0"/>
          </a:p>
        </p:txBody>
      </p:sp>
      <p:sp>
        <p:nvSpPr>
          <p:cNvPr id="19458" name="AutoShape 2" descr="Prawo Coulomba - Szkolnictwo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Prawo Coulomba - Szkolnictwo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62" name="Picture 6" descr="Prawo Coulomba - Pole elektryczne i magnetyczne - Fizyka - Sciaga.pl"/>
          <p:cNvPicPr>
            <a:picLocks noChangeAspect="1" noChangeArrowheads="1"/>
          </p:cNvPicPr>
          <p:nvPr/>
        </p:nvPicPr>
        <p:blipFill>
          <a:blip r:embed="rId2"/>
          <a:srcRect l="51422" t="15625" r="919" b="6249"/>
          <a:stretch>
            <a:fillRect/>
          </a:stretch>
        </p:blipFill>
        <p:spPr bwMode="auto">
          <a:xfrm>
            <a:off x="2318131" y="2928934"/>
            <a:ext cx="3325439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Natężenie pola elektrycznego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Natężenie pola elektrycznego – wielkość fizyczna charakteryzująca pole elektryczne. Natężenie pola elektrycznego wytwarzanego przez ładunek Q w odległości </a:t>
            </a:r>
            <a:r>
              <a:rPr lang="pl-PL" dirty="0" err="1" smtClean="0"/>
              <a:t>r</a:t>
            </a:r>
            <a:r>
              <a:rPr lang="pl-PL" dirty="0" smtClean="0"/>
              <a:t> wyraża wzór: </a:t>
            </a:r>
          </a:p>
          <a:p>
            <a:r>
              <a:rPr lang="pl-PL" dirty="0" smtClean="0"/>
              <a:t>Jednostką natężenia pola jest wolt/metr [V/m]. 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Lampa oscyloskopowa -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600" dirty="0" smtClean="0"/>
              <a:t>charakteryzuje się elektrostatycznym odchylaniem wiązki elektronów.  Wiązka elektronów wytworzona przez podgrzany drucik (katodę)  jest przyspieszana przez pole elektryczne anody i wysłana zostaje w kierunku ekranu. Do odchylenia wiązki tak, aby mogła trafić w każdy punkt ekranu, służą dwie pary płytek odchylających – jedna dla kierunku pionowego, druga dla poziomego.</a:t>
            </a:r>
            <a:endParaRPr lang="pl-PL" sz="1600" dirty="0"/>
          </a:p>
        </p:txBody>
      </p:sp>
      <p:pic>
        <p:nvPicPr>
          <p:cNvPr id="13" name="Symbol zastępczy zawartości 12" descr="pobrane.jfif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643174" y="4500570"/>
            <a:ext cx="5827712" cy="1992312"/>
          </a:xfrm>
        </p:spPr>
      </p:pic>
      <p:sp>
        <p:nvSpPr>
          <p:cNvPr id="20482" name="AutoShape 2" descr="Zastosowanie oscyloskopu w technice pomiarowe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4" name="AutoShape 4" descr="Zastosowanie oscyloskopu w technice pomiarowe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6" name="AutoShape 6" descr="Zadanie z fizyki: Lampa oscyloskopowa (12 pkt) STYCZEŃ 2009 / A2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8" name="AutoShape 8" descr="Radioelektronicy pols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90" name="AutoShape 10" descr="Radioelektronicy pols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92" name="AutoShape 12" descr="Ć W I C Z E N I E N R E-11 POMIAR CZĘSTOŚCI DRGAŃ GENERATOR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Potencjał, napięcie elektryczne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 smtClean="0"/>
              <a:t>Potencjał elektryczny </a:t>
            </a:r>
            <a:r>
              <a:rPr lang="pl-PL" dirty="0" smtClean="0"/>
              <a:t>w danym punkcie pola jest wielkością skalarną równą energii potencjalnej przypadającej na jednostkowy ładunek umieszczony w tym punkcie.  </a:t>
            </a:r>
          </a:p>
          <a:p>
            <a:r>
              <a:rPr lang="pl-PL" dirty="0" smtClean="0"/>
              <a:t> </a:t>
            </a:r>
            <a:r>
              <a:rPr lang="pl-PL" b="1" dirty="0" smtClean="0"/>
              <a:t>Napięcie elektryczne (U) </a:t>
            </a:r>
            <a:r>
              <a:rPr lang="pl-PL" dirty="0" smtClean="0"/>
              <a:t>jest równe różnicy potencjałów UAB = VA − VB . Określa zdolność źródła energii elektrycznej do wykonania pracy. Napięcie elektryczne między dwoma punktami pola (A, B) jest równe pracy jaką wykonały siły pola przy przenoszeniu ładunku q z punktu A do punktu B do wartości tego ładunku </a:t>
            </a:r>
          </a:p>
          <a:p>
            <a:r>
              <a:rPr lang="pl-PL" dirty="0" smtClean="0"/>
              <a:t>Jednostką potencjału i napięcia jest </a:t>
            </a:r>
            <a:r>
              <a:rPr lang="pl-PL" b="1" dirty="0" smtClean="0"/>
              <a:t>wolt [V]  </a:t>
            </a:r>
          </a:p>
          <a:p>
            <a:r>
              <a:rPr lang="pl-PL" dirty="0" smtClean="0"/>
              <a:t>Napięcie mierzymy </a:t>
            </a:r>
            <a:r>
              <a:rPr lang="pl-PL" b="1" dirty="0" smtClean="0"/>
              <a:t>woltomierzem</a:t>
            </a:r>
          </a:p>
          <a:p>
            <a:r>
              <a:rPr lang="pl-PL" b="1" dirty="0" smtClean="0"/>
              <a:t>Źródłem napięcia elektrycznego są: </a:t>
            </a:r>
            <a:r>
              <a:rPr lang="pl-PL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pl-PL" dirty="0" smtClean="0"/>
              <a:t>Baterie ,akumulatory, prądnice, ogniwa słoneczne (fotoogniwa), zasilacze, ładowarki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1919</Words>
  <Application>Microsoft Office PowerPoint</Application>
  <PresentationFormat>Pokaz na ekranie (4:3)</PresentationFormat>
  <Paragraphs>153</Paragraphs>
  <Slides>42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3" baseType="lpstr">
      <vt:lpstr>Motyw pakietu Office</vt:lpstr>
      <vt:lpstr>Podstawy motoryzacji</vt:lpstr>
      <vt:lpstr>Przedrostki wielokrotności i podwielokrotności jednostek miar</vt:lpstr>
      <vt:lpstr>Pole elektryczne</vt:lpstr>
      <vt:lpstr>Prezentacja programu PowerPoint</vt:lpstr>
      <vt:lpstr>Prawo Culomba</vt:lpstr>
      <vt:lpstr> </vt:lpstr>
      <vt:lpstr>Natężenie pola elektrycznego</vt:lpstr>
      <vt:lpstr>Lampa oscyloskopowa -</vt:lpstr>
      <vt:lpstr>Potencjał, napięcie elektryczne</vt:lpstr>
      <vt:lpstr>Prąd elektryczny</vt:lpstr>
      <vt:lpstr>W elektrolitach i gazach nośnikami ładunku są jony. Jony to atomy lub cząstki posiadające ładunek (niedomiar lub nadmiar elektronów w stosunku do protonów). Jony naładowane dodatnio nazywa się kationami, zaś ujemnie anionami. W rozrzedzonych gazach może też występować ruch swobodnych elektronów.</vt:lpstr>
      <vt:lpstr>Prezentacja programu PowerPoint</vt:lpstr>
      <vt:lpstr>Prawo Ohma</vt:lpstr>
      <vt:lpstr>Prawo Ohma</vt:lpstr>
      <vt:lpstr>Prezentacja programu PowerPoint</vt:lpstr>
      <vt:lpstr>Zależność oporu od wymiarów przewodnika</vt:lpstr>
      <vt:lpstr>Zależność oporu od wymiarów przewodnika</vt:lpstr>
      <vt:lpstr>Łączenie szeregowe rezystorów </vt:lpstr>
      <vt:lpstr>Łączenie równoległe rezystorów </vt:lpstr>
      <vt:lpstr>Moc i energia elektryczna</vt:lpstr>
      <vt:lpstr>Prawa Kirchhoffa</vt:lpstr>
      <vt:lpstr>Prawa Kirchhoffa</vt:lpstr>
      <vt:lpstr>Prezentacja programu PowerPoint</vt:lpstr>
      <vt:lpstr>Dzielnik napięcia i prądu</vt:lpstr>
      <vt:lpstr>Prezentacja programu PowerPoint</vt:lpstr>
      <vt:lpstr>Pojemność elektryczna</vt:lpstr>
      <vt:lpstr>Rodzaje kondensatorów</vt:lpstr>
      <vt:lpstr> Zwiększenie pojemności kondensatora wymaga: </vt:lpstr>
      <vt:lpstr>Pole magnetyczne</vt:lpstr>
      <vt:lpstr>Reguła prawej dłoni</vt:lpstr>
      <vt:lpstr>Pole magnetyczne cewki</vt:lpstr>
      <vt:lpstr>Elektromagnes</vt:lpstr>
      <vt:lpstr>Siła elektrodynamiczna</vt:lpstr>
      <vt:lpstr>Oddziaływanie przewodów z prądem na siebie </vt:lpstr>
      <vt:lpstr>Indukcja elektromagnetyczna </vt:lpstr>
      <vt:lpstr>Silniki elektryczne </vt:lpstr>
      <vt:lpstr>Silniki stosowane w robotyce  </vt:lpstr>
      <vt:lpstr>Silniki prądu stałego</vt:lpstr>
      <vt:lpstr>Silniki prądu stałego </vt:lpstr>
      <vt:lpstr>Budowa silnika :</vt:lpstr>
      <vt:lpstr>Silniki prądu zmiennego</vt:lpstr>
      <vt:lpstr>Silniki indukcyjne ze względu na konstrukcję wirnika dzielimy na: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motoryzacji</dc:title>
  <dc:creator>latkowskakarolina15@gmail.com</dc:creator>
  <cp:lastModifiedBy>Windows User</cp:lastModifiedBy>
  <cp:revision>20</cp:revision>
  <dcterms:created xsi:type="dcterms:W3CDTF">2020-03-31T11:25:30Z</dcterms:created>
  <dcterms:modified xsi:type="dcterms:W3CDTF">2020-04-01T19:51:04Z</dcterms:modified>
</cp:coreProperties>
</file>