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67"/>
  </p:notesMasterIdLst>
  <p:sldIdLst>
    <p:sldId id="396" r:id="rId2"/>
    <p:sldId id="309" r:id="rId3"/>
    <p:sldId id="397" r:id="rId4"/>
    <p:sldId id="457" r:id="rId5"/>
    <p:sldId id="458" r:id="rId6"/>
    <p:sldId id="404" r:id="rId7"/>
    <p:sldId id="436" r:id="rId8"/>
    <p:sldId id="565" r:id="rId9"/>
    <p:sldId id="413" r:id="rId10"/>
    <p:sldId id="507" r:id="rId11"/>
    <p:sldId id="504" r:id="rId12"/>
    <p:sldId id="505" r:id="rId13"/>
    <p:sldId id="506" r:id="rId14"/>
    <p:sldId id="422" r:id="rId15"/>
    <p:sldId id="503" r:id="rId16"/>
    <p:sldId id="500" r:id="rId17"/>
    <p:sldId id="502" r:id="rId18"/>
    <p:sldId id="501" r:id="rId19"/>
    <p:sldId id="499" r:id="rId20"/>
    <p:sldId id="423" r:id="rId21"/>
    <p:sldId id="511" r:id="rId22"/>
    <p:sldId id="509" r:id="rId23"/>
    <p:sldId id="510" r:id="rId24"/>
    <p:sldId id="508" r:id="rId25"/>
    <p:sldId id="557" r:id="rId26"/>
    <p:sldId id="398" r:id="rId27"/>
    <p:sldId id="400" r:id="rId28"/>
    <p:sldId id="433" r:id="rId29"/>
    <p:sldId id="399" r:id="rId30"/>
    <p:sldId id="402" r:id="rId31"/>
    <p:sldId id="434" r:id="rId32"/>
    <p:sldId id="459" r:id="rId33"/>
    <p:sldId id="462" r:id="rId34"/>
    <p:sldId id="461" r:id="rId35"/>
    <p:sldId id="463" r:id="rId36"/>
    <p:sldId id="460" r:id="rId37"/>
    <p:sldId id="401" r:id="rId38"/>
    <p:sldId id="403" r:id="rId39"/>
    <p:sldId id="405" r:id="rId40"/>
    <p:sldId id="435" r:id="rId41"/>
    <p:sldId id="407" r:id="rId42"/>
    <p:sldId id="562" r:id="rId43"/>
    <p:sldId id="561" r:id="rId44"/>
    <p:sldId id="470" r:id="rId45"/>
    <p:sldId id="475" r:id="rId46"/>
    <p:sldId id="474" r:id="rId47"/>
    <p:sldId id="471" r:id="rId48"/>
    <p:sldId id="479" r:id="rId49"/>
    <p:sldId id="472" r:id="rId50"/>
    <p:sldId id="477" r:id="rId51"/>
    <p:sldId id="473" r:id="rId52"/>
    <p:sldId id="478" r:id="rId53"/>
    <p:sldId id="409" r:id="rId54"/>
    <p:sldId id="411" r:id="rId55"/>
    <p:sldId id="582" r:id="rId56"/>
    <p:sldId id="568" r:id="rId57"/>
    <p:sldId id="581" r:id="rId58"/>
    <p:sldId id="570" r:id="rId59"/>
    <p:sldId id="580" r:id="rId60"/>
    <p:sldId id="569" r:id="rId61"/>
    <p:sldId id="579" r:id="rId62"/>
    <p:sldId id="567" r:id="rId63"/>
    <p:sldId id="575" r:id="rId64"/>
    <p:sldId id="578" r:id="rId65"/>
    <p:sldId id="577" r:id="rId66"/>
    <p:sldId id="576" r:id="rId67"/>
    <p:sldId id="583" r:id="rId68"/>
    <p:sldId id="571" r:id="rId69"/>
    <p:sldId id="574" r:id="rId70"/>
    <p:sldId id="573" r:id="rId71"/>
    <p:sldId id="572" r:id="rId72"/>
    <p:sldId id="566" r:id="rId73"/>
    <p:sldId id="464" r:id="rId74"/>
    <p:sldId id="465" r:id="rId75"/>
    <p:sldId id="532" r:id="rId76"/>
    <p:sldId id="533" r:id="rId77"/>
    <p:sldId id="534" r:id="rId78"/>
    <p:sldId id="536" r:id="rId79"/>
    <p:sldId id="537" r:id="rId80"/>
    <p:sldId id="540" r:id="rId81"/>
    <p:sldId id="538" r:id="rId82"/>
    <p:sldId id="541" r:id="rId83"/>
    <p:sldId id="539" r:id="rId84"/>
    <p:sldId id="542" r:id="rId85"/>
    <p:sldId id="528" r:id="rId86"/>
    <p:sldId id="545" r:id="rId87"/>
    <p:sldId id="546" r:id="rId88"/>
    <p:sldId id="547" r:id="rId89"/>
    <p:sldId id="552" r:id="rId90"/>
    <p:sldId id="554" r:id="rId91"/>
    <p:sldId id="544" r:id="rId92"/>
    <p:sldId id="543" r:id="rId93"/>
    <p:sldId id="466" r:id="rId94"/>
    <p:sldId id="551" r:id="rId95"/>
    <p:sldId id="408" r:id="rId96"/>
    <p:sldId id="558" r:id="rId97"/>
    <p:sldId id="553" r:id="rId98"/>
    <p:sldId id="550" r:id="rId99"/>
    <p:sldId id="468" r:id="rId100"/>
    <p:sldId id="555" r:id="rId101"/>
    <p:sldId id="556" r:id="rId102"/>
    <p:sldId id="549" r:id="rId103"/>
    <p:sldId id="469" r:id="rId104"/>
    <p:sldId id="559" r:id="rId105"/>
    <p:sldId id="467" r:id="rId106"/>
    <p:sldId id="548" r:id="rId107"/>
    <p:sldId id="529" r:id="rId108"/>
    <p:sldId id="564" r:id="rId109"/>
    <p:sldId id="425" r:id="rId110"/>
    <p:sldId id="521" r:id="rId111"/>
    <p:sldId id="522" r:id="rId112"/>
    <p:sldId id="518" r:id="rId113"/>
    <p:sldId id="514" r:id="rId114"/>
    <p:sldId id="519" r:id="rId115"/>
    <p:sldId id="515" r:id="rId116"/>
    <p:sldId id="516" r:id="rId117"/>
    <p:sldId id="513" r:id="rId118"/>
    <p:sldId id="526" r:id="rId119"/>
    <p:sldId id="525" r:id="rId120"/>
    <p:sldId id="517" r:id="rId121"/>
    <p:sldId id="523" r:id="rId122"/>
    <p:sldId id="524" r:id="rId123"/>
    <p:sldId id="512" r:id="rId124"/>
    <p:sldId id="414" r:id="rId125"/>
    <p:sldId id="437" r:id="rId126"/>
    <p:sldId id="520" r:id="rId127"/>
    <p:sldId id="527" r:id="rId128"/>
    <p:sldId id="563" r:id="rId129"/>
    <p:sldId id="418" r:id="rId130"/>
    <p:sldId id="495" r:id="rId131"/>
    <p:sldId id="483" r:id="rId132"/>
    <p:sldId id="482" r:id="rId133"/>
    <p:sldId id="496" r:id="rId134"/>
    <p:sldId id="486" r:id="rId135"/>
    <p:sldId id="487" r:id="rId136"/>
    <p:sldId id="488" r:id="rId137"/>
    <p:sldId id="485" r:id="rId138"/>
    <p:sldId id="489" r:id="rId139"/>
    <p:sldId id="484" r:id="rId140"/>
    <p:sldId id="490" r:id="rId141"/>
    <p:sldId id="481" r:id="rId142"/>
    <p:sldId id="419" r:id="rId143"/>
    <p:sldId id="497" r:id="rId144"/>
    <p:sldId id="492" r:id="rId145"/>
    <p:sldId id="493" r:id="rId146"/>
    <p:sldId id="494" r:id="rId147"/>
    <p:sldId id="491" r:id="rId148"/>
    <p:sldId id="585" r:id="rId149"/>
    <p:sldId id="586" r:id="rId150"/>
    <p:sldId id="587" r:id="rId151"/>
    <p:sldId id="560" r:id="rId152"/>
    <p:sldId id="584" r:id="rId153"/>
    <p:sldId id="426" r:id="rId154"/>
    <p:sldId id="417" r:id="rId155"/>
    <p:sldId id="416" r:id="rId156"/>
    <p:sldId id="439" r:id="rId157"/>
    <p:sldId id="438" r:id="rId158"/>
    <p:sldId id="429" r:id="rId159"/>
    <p:sldId id="427" r:id="rId160"/>
    <p:sldId id="428" r:id="rId161"/>
    <p:sldId id="441" r:id="rId162"/>
    <p:sldId id="440" r:id="rId163"/>
    <p:sldId id="430" r:id="rId164"/>
    <p:sldId id="431" r:id="rId165"/>
    <p:sldId id="283" r:id="rId16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5" autoAdjust="0"/>
    <p:restoredTop sz="94660"/>
  </p:normalViewPr>
  <p:slideViewPr>
    <p:cSldViewPr>
      <p:cViewPr varScale="1">
        <p:scale>
          <a:sx n="69" d="100"/>
          <a:sy n="69" d="100"/>
        </p:scale>
        <p:origin x="-8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AD1F-5586-492D-A31A-3364D9734EAD}" type="datetimeFigureOut">
              <a:rPr lang="pl-PL" smtClean="0"/>
              <a:pPr/>
              <a:t>2014-05-15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7048C-E6A1-447B-9A42-8F3A0ABB0C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F06A-2292-4BF6-90DE-C4621E13E739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03E6-9CBE-4B26-9C20-059EA86AAF22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93EF-0D6B-4F38-88A1-67A982BC5280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FB48-CA25-4597-90C2-F5A775B7B376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4867-B1AD-40D3-812C-B44F302A7FA2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3CDD-7743-4529-A65E-B5BDF2C2911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04D2-0813-4C9B-AB58-8290F5609F4B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3758-E8E6-463E-B682-AB7ED5AB05B9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C9E4E0F-5860-4FE3-ACD5-E2D61FD9E2DA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06F6B1-3135-4A19-93EC-E5156EF634E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randomBar dir="vert"/>
  </p:transition>
  <p:hf hdr="0" ft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7311288" cy="2301240"/>
          </a:xfrm>
        </p:spPr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budowa  </a:t>
            </a:r>
            <a:r>
              <a:rPr lang="pl-PL" dirty="0" smtClean="0">
                <a:solidFill>
                  <a:srgbClr val="FFFF00"/>
                </a:solidFill>
              </a:rPr>
              <a:t>motocykla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F06A-2292-4BF6-90DE-C4621E13E739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6" name="Symbol zastępczy zawartości 5" descr="skanuj0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5588" y="0"/>
            <a:ext cx="8398412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016" t="3592" r="2130" b="77262"/>
          <a:stretch>
            <a:fillRect/>
          </a:stretch>
        </p:blipFill>
        <p:spPr>
          <a:xfrm>
            <a:off x="1" y="2139302"/>
            <a:ext cx="9144000" cy="4430666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30" t="48754" r="14141" b="3543"/>
          <a:stretch>
            <a:fillRect/>
          </a:stretch>
        </p:blipFill>
        <p:spPr>
          <a:xfrm>
            <a:off x="0" y="613317"/>
            <a:ext cx="9144000" cy="6244683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przeniesienie momentu obrotowego na koło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łańcuch rolkowy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pasek zębaty lub </a:t>
            </a:r>
            <a:r>
              <a:rPr lang="pl-PL" sz="2800" dirty="0" err="1" smtClean="0">
                <a:solidFill>
                  <a:srgbClr val="FFFF00"/>
                </a:solidFill>
              </a:rPr>
              <a:t>wielorowkowy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wał Cardana z przekładnią kątową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103</a:t>
            </a:fld>
            <a:endParaRPr lang="pl-PL"/>
          </a:p>
        </p:txBody>
      </p:sp>
      <p:pic>
        <p:nvPicPr>
          <p:cNvPr id="7" name="Symbol zastępczy zawartości 6" descr="skanuj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06627"/>
            <a:ext cx="9144000" cy="635137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57" t="54349" r="3810" b="1539"/>
          <a:stretch>
            <a:fillRect/>
          </a:stretch>
        </p:blipFill>
        <p:spPr>
          <a:xfrm>
            <a:off x="0" y="1124744"/>
            <a:ext cx="9144000" cy="5411755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105</a:t>
            </a:fld>
            <a:endParaRPr lang="pl-PL"/>
          </a:p>
        </p:txBody>
      </p:sp>
      <p:pic>
        <p:nvPicPr>
          <p:cNvPr id="7" name="Symbol zastępczy zawartości 6" descr="skanuj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7227"/>
            <a:ext cx="9144000" cy="526965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przeniesienie momentu obrotowego na koło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łańcuch rolkowy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pasek zębaty lub </a:t>
            </a:r>
            <a:r>
              <a:rPr lang="pl-PL" sz="2800" dirty="0" err="1" smtClean="0">
                <a:solidFill>
                  <a:srgbClr val="FFFF00"/>
                </a:solidFill>
              </a:rPr>
              <a:t>wielorowkowy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wał Cardana z przekładnią kątową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przekładnia zębata </a:t>
            </a:r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 fontScale="92500" lnSpcReduction="20000"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mokre wielotarczowe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suche jedno- i dwutarczowe </a:t>
            </a:r>
            <a:endParaRPr lang="pl-PL" sz="2800" dirty="0" smtClean="0">
              <a:solidFill>
                <a:srgbClr val="FFFF00"/>
              </a:solidFill>
            </a:endParaRPr>
          </a:p>
          <a:p>
            <a:pPr marL="852678" lvl="1" indent="-514350">
              <a:buClr>
                <a:srgbClr val="FFFF00"/>
              </a:buClr>
            </a:pPr>
            <a:r>
              <a:rPr lang="pl-PL" sz="2800" dirty="0" err="1" smtClean="0">
                <a:solidFill>
                  <a:srgbClr val="FFFF00"/>
                </a:solidFill>
              </a:rPr>
              <a:t>antyhoppingowe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  <a:endParaRPr lang="pl-PL" sz="2800" dirty="0" smtClean="0">
              <a:solidFill>
                <a:srgbClr val="FFFF00"/>
              </a:solidFill>
            </a:endParaRP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zapobiega zablokowaniu koła napędzanego </a:t>
            </a:r>
            <a:endParaRPr lang="pl-PL" sz="2800" dirty="0" smtClean="0">
              <a:solidFill>
                <a:srgbClr val="FFFF00"/>
              </a:solidFill>
            </a:endParaRP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manualna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automatyczna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przeniesienie momentu obrotowego na koło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łańcuch rolkowy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pasek zębaty lub </a:t>
            </a:r>
            <a:r>
              <a:rPr lang="pl-PL" sz="2800" dirty="0" err="1" smtClean="0">
                <a:solidFill>
                  <a:srgbClr val="FFFF00"/>
                </a:solidFill>
              </a:rPr>
              <a:t>wielorowkowy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wał Cardana z przekładnią kątową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przekładnia zębata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Układ  hamulcowy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340768"/>
            <a:ext cx="7740352" cy="551723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hamulce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bębnowe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tarczowe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</a:t>
            </a:r>
            <a:r>
              <a:rPr lang="pl-PL" dirty="0" smtClean="0">
                <a:solidFill>
                  <a:srgbClr val="FFFF00"/>
                </a:solidFill>
              </a:rPr>
              <a:t>dwutarczowe</a:t>
            </a:r>
            <a:endParaRPr lang="pl-PL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</a:t>
            </a:fld>
            <a:endParaRPr lang="pl-PL"/>
          </a:p>
        </p:txBody>
      </p:sp>
      <p:pic>
        <p:nvPicPr>
          <p:cNvPr id="6" name="Symbol zastępczy zawartości 5" descr="skanuj0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994"/>
            <a:ext cx="5154496" cy="685700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8" t="1972" r="1235" b="53226"/>
          <a:stretch>
            <a:fillRect/>
          </a:stretch>
        </p:blipFill>
        <p:spPr>
          <a:xfrm>
            <a:off x="0" y="1089572"/>
            <a:ext cx="9144000" cy="5467914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8" t="54660" r="6173" b="2949"/>
          <a:stretch>
            <a:fillRect/>
          </a:stretch>
        </p:blipFill>
        <p:spPr>
          <a:xfrm>
            <a:off x="0" y="1136352"/>
            <a:ext cx="9144000" cy="5461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112</a:t>
            </a:fld>
            <a:endParaRPr lang="pl-PL"/>
          </a:p>
        </p:txBody>
      </p:sp>
      <p:pic>
        <p:nvPicPr>
          <p:cNvPr id="6" name="Symbol zastępczy zawartości 5" descr="skanuj0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787" y="0"/>
            <a:ext cx="8779213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340768"/>
            <a:ext cx="7740352" cy="551723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hamulce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bębnowe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tarczowe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dwutarczowe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sterowanie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mechaniczne 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hydrauliczne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114</a:t>
            </a:fld>
            <a:endParaRPr lang="pl-PL"/>
          </a:p>
        </p:txBody>
      </p:sp>
      <p:pic>
        <p:nvPicPr>
          <p:cNvPr id="9" name="Symbol zastępczy zawartości 8" descr="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269541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115</a:t>
            </a:fld>
            <a:endParaRPr lang="pl-PL"/>
          </a:p>
        </p:txBody>
      </p:sp>
      <p:pic>
        <p:nvPicPr>
          <p:cNvPr id="6" name="Symbol zastępczy zawartości 5" descr="skanuj0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6406"/>
            <a:ext cx="9144000" cy="488466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116</a:t>
            </a:fld>
            <a:endParaRPr lang="pl-PL"/>
          </a:p>
        </p:txBody>
      </p:sp>
      <p:pic>
        <p:nvPicPr>
          <p:cNvPr id="6" name="Symbol zastępczy zawartości 5" descr="skanuj0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27"/>
            <a:ext cx="8604448" cy="685397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340768"/>
            <a:ext cx="7740352" cy="551723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hamulce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bębnowe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tarczowe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dwutarczowe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sterowanie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mechaniczne 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</a:t>
            </a:r>
            <a:r>
              <a:rPr lang="pl-PL" dirty="0" err="1" smtClean="0">
                <a:solidFill>
                  <a:srgbClr val="FFFF00"/>
                </a:solidFill>
              </a:rPr>
              <a:t>wielotłoczkowe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561" t="67992" r="3659" b="1620"/>
          <a:stretch>
            <a:fillRect/>
          </a:stretch>
        </p:blipFill>
        <p:spPr>
          <a:xfrm>
            <a:off x="2370667" y="0"/>
            <a:ext cx="6773333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39" t="67617" r="60366" b="870"/>
          <a:stretch>
            <a:fillRect/>
          </a:stretch>
        </p:blipFill>
        <p:spPr>
          <a:xfrm>
            <a:off x="3624234" y="0"/>
            <a:ext cx="4980214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6" name="Symbol zastępczy zawartości 5" descr="skanuj0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71" y="1340768"/>
            <a:ext cx="9125829" cy="524174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120</a:t>
            </a:fld>
            <a:endParaRPr lang="pl-PL"/>
          </a:p>
        </p:txBody>
      </p:sp>
      <p:pic>
        <p:nvPicPr>
          <p:cNvPr id="6" name="Symbol zastępczy zawartości 5" descr="skanuj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698" y="1700808"/>
            <a:ext cx="9159698" cy="470835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340768"/>
            <a:ext cx="7740352" cy="551723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hamulce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bębnowe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tarczowe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dwutarczowe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sterowanie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mechaniczne 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</a:t>
            </a:r>
            <a:r>
              <a:rPr lang="pl-PL" dirty="0" err="1" smtClean="0">
                <a:solidFill>
                  <a:srgbClr val="FFFF00"/>
                </a:solidFill>
              </a:rPr>
              <a:t>wielotłoczkowe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endParaRPr lang="pl-PL" dirty="0" smtClean="0">
              <a:solidFill>
                <a:srgbClr val="FFFF00"/>
              </a:solidFill>
            </a:endParaRP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dwuobwodowe </a:t>
            </a:r>
            <a:endParaRPr lang="pl-PL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51" t="1479" r="4911" b="61071"/>
          <a:stretch>
            <a:fillRect/>
          </a:stretch>
        </p:blipFill>
        <p:spPr>
          <a:xfrm>
            <a:off x="0" y="476672"/>
            <a:ext cx="9144000" cy="599523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340768"/>
            <a:ext cx="7740352" cy="551723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hamulce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bębnowe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tarczowe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dwutarczowe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sterowanie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mechaniczne 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hydrauliczne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</a:t>
            </a:r>
            <a:r>
              <a:rPr lang="pl-PL" dirty="0" err="1" smtClean="0">
                <a:solidFill>
                  <a:srgbClr val="FFFF00"/>
                </a:solidFill>
              </a:rPr>
              <a:t>wielotłoczkowe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jedno- lub dwuobwodowe  </a:t>
            </a:r>
            <a:endParaRPr lang="pl-PL" dirty="0" smtClean="0">
              <a:solidFill>
                <a:srgbClr val="FFFF00"/>
              </a:solidFill>
            </a:endParaRPr>
          </a:p>
          <a:p>
            <a:pPr marL="550926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układ ABS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pic>
        <p:nvPicPr>
          <p:cNvPr id="6" name="Symbol zastępczy zawartości 5" descr="skanuj0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865393"/>
            <a:ext cx="9144000" cy="5992607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hamulcowy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125</a:t>
            </a:fld>
            <a:endParaRPr lang="pl-PL"/>
          </a:p>
        </p:txBody>
      </p:sp>
      <p:pic>
        <p:nvPicPr>
          <p:cNvPr id="7" name="Obraz 6" descr="skanuj0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0722"/>
            <a:ext cx="9161290" cy="6037278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</a:t>
            </a:r>
            <a:r>
              <a:rPr lang="pl-PL" dirty="0" err="1" smtClean="0"/>
              <a:t>CBS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676456" cy="551723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  <a:buNone/>
            </a:pPr>
            <a:r>
              <a:rPr lang="pl-PL" sz="3200" i="1" dirty="0" smtClean="0">
                <a:solidFill>
                  <a:srgbClr val="FFFF00"/>
                </a:solidFill>
              </a:rPr>
              <a:t>Combi Break System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wykorzystuje mechanizmy hamowania obu kół przy uruchamianiu tylko przedniego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poprawia hamowanie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ogranicza nurkowanie motocykla </a:t>
            </a:r>
            <a:endParaRPr lang="pl-PL" sz="32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51" t="1479" r="4911" b="61071"/>
          <a:stretch>
            <a:fillRect/>
          </a:stretch>
        </p:blipFill>
        <p:spPr>
          <a:xfrm>
            <a:off x="0" y="476672"/>
            <a:ext cx="9144000" cy="599523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Koła  jezdne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Koła jezdne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szprychowe – tradycyjne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6" name="Symbol zastępczy zawartości 5" descr="skanuj0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8" y="0"/>
            <a:ext cx="9101162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90" t="7576" r="75863" b="11250"/>
          <a:stretch>
            <a:fillRect/>
          </a:stretch>
        </p:blipFill>
        <p:spPr>
          <a:xfrm>
            <a:off x="4324203" y="1"/>
            <a:ext cx="4352253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131</a:t>
            </a:fld>
            <a:endParaRPr lang="pl-PL"/>
          </a:p>
        </p:txBody>
      </p:sp>
      <p:pic>
        <p:nvPicPr>
          <p:cNvPr id="6" name="Symbol zastępczy zawartości 5" descr="skanuj0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7359162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Koła jezdne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szprychowe – tradycyjne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odlewane w </a:t>
            </a:r>
            <a:r>
              <a:rPr lang="pl-PL" sz="3200" dirty="0" smtClean="0">
                <a:solidFill>
                  <a:srgbClr val="FFFF00"/>
                </a:solidFill>
              </a:rPr>
              <a:t>całości</a:t>
            </a:r>
            <a:endParaRPr lang="pl-PL" sz="32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765" t="7576" r="3661" b="10606"/>
          <a:stretch>
            <a:fillRect/>
          </a:stretch>
        </p:blipFill>
        <p:spPr>
          <a:xfrm>
            <a:off x="0" y="2265984"/>
            <a:ext cx="9144000" cy="4331368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134</a:t>
            </a:fld>
            <a:endParaRPr lang="pl-PL"/>
          </a:p>
        </p:txBody>
      </p:sp>
      <p:pic>
        <p:nvPicPr>
          <p:cNvPr id="6" name="Symbol zastępczy zawartości 5" descr="skanuj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9144" y="0"/>
            <a:ext cx="8141368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135</a:t>
            </a:fld>
            <a:endParaRPr lang="pl-PL"/>
          </a:p>
        </p:txBody>
      </p:sp>
      <p:pic>
        <p:nvPicPr>
          <p:cNvPr id="6" name="Symbol zastępczy zawartości 5" descr="skanuj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0169" y="0"/>
            <a:ext cx="7562407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136</a:t>
            </a:fld>
            <a:endParaRPr lang="pl-PL"/>
          </a:p>
        </p:txBody>
      </p:sp>
      <p:pic>
        <p:nvPicPr>
          <p:cNvPr id="6" name="Symbol zastępczy zawartości 5" descr="skanuj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3030"/>
            <a:ext cx="9144000" cy="640719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Koła jezdne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szprychowe – tradycyjne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odlewane w całości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szprychy wytłoczone z blachy stalowej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138</a:t>
            </a:fld>
            <a:endParaRPr lang="pl-PL"/>
          </a:p>
        </p:txBody>
      </p:sp>
      <p:pic>
        <p:nvPicPr>
          <p:cNvPr id="6" name="Symbol zastępczy zawartości 5" descr="skanuj0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078"/>
            <a:ext cx="7085000" cy="684392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Koła jezdne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szprychowe – tradycyjne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odlewane w całości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szprychy wytłoczone z blachy stalowej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szprychy odkuwane z magnezu, a obręcze wykonane z włókna węglowego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Amortyzatory skrętu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mechaniczne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dwie tarcze cierne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dokręcane pokrętłem w główce ramy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140</a:t>
            </a:fld>
            <a:endParaRPr lang="pl-PL"/>
          </a:p>
        </p:txBody>
      </p:sp>
      <p:pic>
        <p:nvPicPr>
          <p:cNvPr id="6" name="Symbol zastępczy zawartości 5" descr="skanuj0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6994614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Koła jezdne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szprychowe – tradycyjne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odlewane w całości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szprychy wytłoczone z blachy stalowej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szprychy odkuwane z magnezu, a obręcze wykonane z włókna węglowego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Opony 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142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71" t="74225" r="53903" b="1759"/>
          <a:stretch>
            <a:fillRect/>
          </a:stretch>
        </p:blipFill>
        <p:spPr>
          <a:xfrm>
            <a:off x="1537694" y="0"/>
            <a:ext cx="7606306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88" t="7198" r="4651" b="6081"/>
          <a:stretch>
            <a:fillRect/>
          </a:stretch>
        </p:blipFill>
        <p:spPr>
          <a:xfrm>
            <a:off x="2376665" y="0"/>
            <a:ext cx="6299791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145</a:t>
            </a:fld>
            <a:endParaRPr lang="pl-PL"/>
          </a:p>
        </p:txBody>
      </p:sp>
      <p:pic>
        <p:nvPicPr>
          <p:cNvPr id="6" name="Symbol zastępczy zawartości 5" descr="skanuj0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6285"/>
            <a:ext cx="9144000" cy="6430139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146</a:t>
            </a:fld>
            <a:endParaRPr lang="pl-PL"/>
          </a:p>
        </p:txBody>
      </p:sp>
      <p:pic>
        <p:nvPicPr>
          <p:cNvPr id="6" name="Symbol zastępczy zawartości 5" descr="skanuj0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018" y="0"/>
            <a:ext cx="7497606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147</a:t>
            </a:fld>
            <a:endParaRPr lang="pl-PL"/>
          </a:p>
        </p:txBody>
      </p:sp>
      <p:pic>
        <p:nvPicPr>
          <p:cNvPr id="7" name="Symbol zastępczy zawartości 6" descr="skanuj0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7238" y="0"/>
            <a:ext cx="6052570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rgbClr val="FFFF00"/>
                </a:solidFill>
              </a:rPr>
              <a:t>Quady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51" t="55272" r="2326" b="1337"/>
          <a:stretch>
            <a:fillRect/>
          </a:stretch>
        </p:blipFill>
        <p:spPr>
          <a:xfrm>
            <a:off x="0" y="381000"/>
            <a:ext cx="9144000" cy="6477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6" name="Symbol zastępczy zawartości 5" descr="skanuj0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6591120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81" t="61252" r="1533" b="1133"/>
          <a:stretch>
            <a:fillRect/>
          </a:stretch>
        </p:blipFill>
        <p:spPr>
          <a:xfrm>
            <a:off x="0" y="1435326"/>
            <a:ext cx="9144000" cy="5165767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08" t="1439" r="1283" b="61420"/>
          <a:stretch>
            <a:fillRect/>
          </a:stretch>
        </p:blipFill>
        <p:spPr>
          <a:xfrm>
            <a:off x="0" y="1404704"/>
            <a:ext cx="9144000" cy="512064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88" t="61566" r="2364" b="1805"/>
          <a:stretch>
            <a:fillRect/>
          </a:stretch>
        </p:blipFill>
        <p:spPr>
          <a:xfrm>
            <a:off x="0" y="1332694"/>
            <a:ext cx="9144000" cy="5118167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04D2-0813-4C9B-AB58-8290F5609F4B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Obsługa  </a:t>
            </a:r>
            <a:br>
              <a:rPr lang="pl-PL" dirty="0" smtClean="0">
                <a:solidFill>
                  <a:srgbClr val="FFFF00"/>
                </a:solidFill>
              </a:rPr>
            </a:br>
            <a:r>
              <a:rPr lang="pl-PL" dirty="0" smtClean="0">
                <a:solidFill>
                  <a:srgbClr val="FFFF00"/>
                </a:solidFill>
              </a:rPr>
              <a:t>i  naprawa motocykla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F06A-2292-4BF6-90DE-C4621E13E739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51216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Specyficzne prace </a:t>
            </a:r>
            <a:br>
              <a:rPr lang="pl-PL" dirty="0" smtClean="0"/>
            </a:br>
            <a:r>
              <a:rPr lang="pl-PL" dirty="0" smtClean="0"/>
              <a:t>obsługowo-naprawcze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155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51216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Specyficzne prace </a:t>
            </a:r>
            <a:br>
              <a:rPr lang="pl-PL" dirty="0" smtClean="0"/>
            </a:br>
            <a:r>
              <a:rPr lang="pl-PL" dirty="0" smtClean="0"/>
              <a:t>obsługowo-naprawcze</a:t>
            </a:r>
            <a:endParaRPr lang="pl-PL" dirty="0"/>
          </a:p>
        </p:txBody>
      </p:sp>
      <p:pic>
        <p:nvPicPr>
          <p:cNvPr id="6" name="Symbol zastępczy zawartości 5" descr="skanuj0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6647935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512168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157</a:t>
            </a:fld>
            <a:endParaRPr lang="pl-PL"/>
          </a:p>
        </p:txBody>
      </p:sp>
      <p:pic>
        <p:nvPicPr>
          <p:cNvPr id="7" name="Obraz 6" descr="skanuj0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0381"/>
            <a:ext cx="9166360" cy="6177619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51216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Specyficzne prace </a:t>
            </a:r>
            <a:br>
              <a:rPr lang="pl-PL" dirty="0" smtClean="0"/>
            </a:br>
            <a:r>
              <a:rPr lang="pl-PL" dirty="0" smtClean="0"/>
              <a:t>obsługowo-naprawcze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988840"/>
            <a:ext cx="8892480" cy="4869160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okresowa wymiana oleju w elementach tłumiących zawieszenia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kontrola i regulacja zawieszenia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regulacja naciągu łańcucha lub paska napędowego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regulacja luzów łożysk w główce ramy oraz piast kół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ustawienie tylnego koła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Kontrola zawieszenia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pomiar ugięcia wstępnego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pod ciężarem kierowcy – 25-30% całkowitego skoku zawieszenia (wg instrukcji)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sprawdzenie tłumienia odbicia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nacisnąć na przednie zawieszenie przy włączonym hamulcu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po odciążeniu powinno szybko wrócić do pierwotnego położenia bez kołysania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tylne zawieszenie powinno wracać trochę wolniej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sprawdzenie tłumienia dobicia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podczas jazdy próbnej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Amortyzatory skrętu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mechaniczne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dwie tarcze cierne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dokręcane pokrętłem w główce ramy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olejowe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cylinder wypełniony olejem i tłoczysko z zaworem </a:t>
            </a:r>
            <a:br>
              <a:rPr lang="pl-PL" sz="2800" dirty="0" smtClean="0">
                <a:solidFill>
                  <a:srgbClr val="FFFF00"/>
                </a:solidFill>
              </a:rPr>
            </a:br>
            <a:r>
              <a:rPr lang="pl-PL" sz="2800" dirty="0" smtClean="0">
                <a:solidFill>
                  <a:srgbClr val="FFFF00"/>
                </a:solidFill>
              </a:rPr>
              <a:t>o regulowanej przepustowości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pokrętło regulacyjne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brak luzów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Regulacja zawieszenia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160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Regulacja zawieszenia</a:t>
            </a:r>
            <a:endParaRPr lang="pl-PL" dirty="0"/>
          </a:p>
        </p:txBody>
      </p:sp>
      <p:pic>
        <p:nvPicPr>
          <p:cNvPr id="6" name="Symbol zastępczy zawartości 5" descr="skanuj0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5375" y="0"/>
            <a:ext cx="8699113" cy="687529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Regulacja zawieszenia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162</a:t>
            </a:fld>
            <a:endParaRPr lang="pl-PL"/>
          </a:p>
        </p:txBody>
      </p:sp>
      <p:pic>
        <p:nvPicPr>
          <p:cNvPr id="7" name="Obraz 6" descr="skanuj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858" y="-8840"/>
            <a:ext cx="7191542" cy="6866840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Zadanie 1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  <a:buNone/>
            </a:pPr>
            <a:r>
              <a:rPr lang="pl-PL" sz="3200" dirty="0" smtClean="0">
                <a:solidFill>
                  <a:srgbClr val="FFFF00"/>
                </a:solidFill>
              </a:rPr>
              <a:t>     Na podstawie literatury dla wybranego modelu motocykla </a:t>
            </a:r>
            <a:r>
              <a:rPr lang="pl-PL" sz="3200" b="1" dirty="0" smtClean="0">
                <a:solidFill>
                  <a:srgbClr val="FFFF00"/>
                </a:solidFill>
              </a:rPr>
              <a:t>scharakteryzuj budowę oraz zastosowane rozwiązania konstrukcyjne: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b="1" dirty="0" smtClean="0">
                <a:solidFill>
                  <a:srgbClr val="FFFF00"/>
                </a:solidFill>
              </a:rPr>
              <a:t>ramy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b="1" dirty="0" smtClean="0">
                <a:solidFill>
                  <a:srgbClr val="FFFF00"/>
                </a:solidFill>
              </a:rPr>
              <a:t>przedniego i tylnego zawieszenia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b="1" dirty="0" smtClean="0">
                <a:solidFill>
                  <a:srgbClr val="FFFF00"/>
                </a:solidFill>
              </a:rPr>
              <a:t>układu przeniesienia napędu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b="1" dirty="0" smtClean="0">
                <a:solidFill>
                  <a:srgbClr val="FFFF00"/>
                </a:solidFill>
              </a:rPr>
              <a:t>kierownicy (jej mocowania i łożyskowania)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b="1" dirty="0" smtClean="0">
                <a:solidFill>
                  <a:srgbClr val="FFFF00"/>
                </a:solidFill>
              </a:rPr>
              <a:t>kół jezdnych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b="1" dirty="0" smtClean="0">
                <a:solidFill>
                  <a:srgbClr val="FFFF00"/>
                </a:solidFill>
              </a:rPr>
              <a:t>układu hamulcowego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Zadanie 2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550926" indent="-514350">
              <a:buNone/>
            </a:pPr>
            <a:r>
              <a:rPr lang="pl-PL" sz="3200" dirty="0" smtClean="0">
                <a:solidFill>
                  <a:srgbClr val="FFFF00"/>
                </a:solidFill>
              </a:rPr>
              <a:t>     Na podstawie dostępnych materiałów informacyjnych uzyskanych od sprzedawcy motocykli </a:t>
            </a:r>
            <a:r>
              <a:rPr lang="pl-PL" sz="3200" b="1" dirty="0" smtClean="0">
                <a:solidFill>
                  <a:srgbClr val="FFFF00"/>
                </a:solidFill>
              </a:rPr>
              <a:t>ustal i zestaw wszystkie sterowane elektronicznie układy zastosowane w wybranym modelu motocykla</a:t>
            </a:r>
            <a:r>
              <a:rPr lang="pl-PL" sz="3200" dirty="0" smtClean="0">
                <a:solidFill>
                  <a:srgbClr val="FFFF00"/>
                </a:solidFill>
              </a:rPr>
              <a:t>. </a:t>
            </a:r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Symbol zastępczy zawartości 5" descr="skanuj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165"/>
            <a:ext cx="9144000" cy="642183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6" name="Symbol zastępczy zawartości 5" descr="skanuj0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21" y="0"/>
            <a:ext cx="9123479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Amortyzatory skrętu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mechaniczne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dwie tarcze cierne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dokręcane pokrętłem w główce ramy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olejowe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cylinder wypełniony olejem i tłoczysko z zaworem </a:t>
            </a:r>
            <a:br>
              <a:rPr lang="pl-PL" sz="2800" dirty="0" smtClean="0">
                <a:solidFill>
                  <a:srgbClr val="FFFF00"/>
                </a:solidFill>
              </a:rPr>
            </a:br>
            <a:r>
              <a:rPr lang="pl-PL" sz="2800" dirty="0" smtClean="0">
                <a:solidFill>
                  <a:srgbClr val="FFFF00"/>
                </a:solidFill>
              </a:rPr>
              <a:t>o regulowanej przepustowości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pokrętło regulacyjne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brak luzów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olejowo-gazowe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dodatkowy zbiornik ze sprężonym azotem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charakterystyka liniowa lub progresywna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Podwozie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24744"/>
            <a:ext cx="8892480" cy="573325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rama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zbiornik paliwa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zawieszenie przedniego i tylnego koła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koła jezdne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kierownica z urządzeniami sterującymi pojazdem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układ hamulcowy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Amortyzatory skrętu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rotacyjne – kilkuzakresowe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 – przy niewielkiej prędkości ruchu kierownicą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II – przy szybkich ruchach kierownicą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III – określony zakres kąta skrętu (nastawialny</a:t>
            </a:r>
            <a:r>
              <a:rPr lang="pl-PL" sz="2800" dirty="0" smtClean="0">
                <a:solidFill>
                  <a:srgbClr val="FFFF00"/>
                </a:solidFill>
              </a:rPr>
              <a:t>)</a:t>
            </a:r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Symbol zastępczy zawartości 5" descr="skanuj0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171" r="2114"/>
          <a:stretch>
            <a:fillRect/>
          </a:stretch>
        </p:blipFill>
        <p:spPr>
          <a:xfrm>
            <a:off x="1722805" y="0"/>
            <a:ext cx="6932863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Amortyzatory skrętu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rotacyjne – kilkuzakresowe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 – przy niewielkiej prędkości ruchu kierownicą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II – przy szybkich ruchach kierownicą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III – określony zakres kąta skrętu (nastawialny)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rotacyjne elektrohydrauliczne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automatyczna elektroniczna regulacja siły tłumienia w zależności od prędkości jazdy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6" name="Symbol zastępczy zawartości 5" descr="skanuj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650" b="3839"/>
          <a:stretch>
            <a:fillRect/>
          </a:stretch>
        </p:blipFill>
        <p:spPr>
          <a:xfrm>
            <a:off x="127768" y="-1"/>
            <a:ext cx="9016231" cy="685800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Amortyzatory skrętu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rotacyjne – kilkuzakresowe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 – przy niewielkiej prędkości ruchu kierownicą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II – przy szybkich ruchach kierownicą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III – określony zakres kąta skrętu (nastawialny)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rotacyjne elektrohydrauliczne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automatyczna elektroniczna regulacja siły tłumienia w zależności od prędkości jazdy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im większa prędkość, tym większe tłumienie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Rama  i  zawieszenie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Ramy otwarte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37321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budowa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kratownice spawane z rur stalowych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elementy odlewane lub tłoczone z blachy aluminiowej lub stalowej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żebra usztywniające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zastosowanie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lekkie motocykle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motocykle wyścigowe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motorowery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skanuj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-11941"/>
            <a:ext cx="7441329" cy="6869941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7" name="Obraz 6" descr="skanuj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0156"/>
            <a:ext cx="9144000" cy="5417688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Ramy zamknięte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37321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budowa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spawane z rur stalowych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pojedyncza (jedna rura)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podwójna (dwie rury)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zastosowanie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motocykle turystyczne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motocykle typu </a:t>
            </a:r>
            <a:r>
              <a:rPr lang="pl-PL" sz="2800" dirty="0" err="1" smtClean="0">
                <a:solidFill>
                  <a:srgbClr val="FFFF00"/>
                </a:solidFill>
              </a:rPr>
              <a:t>custom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enduro, cross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Nadwozie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24744"/>
            <a:ext cx="8892480" cy="573325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błotniki i osłony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siedzenie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obudowy reflektorów i lamp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tablica rozdzielcza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liczniki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lampki kontrolne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mechanizmy sterowania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skanuj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4315" y="0"/>
            <a:ext cx="8439686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31</a:t>
            </a:fld>
            <a:endParaRPr lang="pl-PL"/>
          </a:p>
        </p:txBody>
      </p:sp>
      <p:pic>
        <p:nvPicPr>
          <p:cNvPr id="7" name="Obraz 6" descr="skanuj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522" y="1"/>
            <a:ext cx="8978478" cy="6858000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67" t="4745" r="54737" b="70756"/>
          <a:stretch>
            <a:fillRect/>
          </a:stretch>
        </p:blipFill>
        <p:spPr>
          <a:xfrm>
            <a:off x="854110" y="0"/>
            <a:ext cx="8289890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3220" t="3299" r="10667" b="66149"/>
          <a:stretch>
            <a:fillRect/>
          </a:stretch>
        </p:blipFill>
        <p:spPr>
          <a:xfrm>
            <a:off x="2384692" y="0"/>
            <a:ext cx="6219756" cy="6858001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98" t="32681" r="59951" b="41590"/>
          <a:stretch>
            <a:fillRect/>
          </a:stretch>
        </p:blipFill>
        <p:spPr>
          <a:xfrm>
            <a:off x="1547664" y="0"/>
            <a:ext cx="7147923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4390" t="35236" r="2144" b="39311"/>
          <a:stretch>
            <a:fillRect/>
          </a:stretch>
        </p:blipFill>
        <p:spPr>
          <a:xfrm>
            <a:off x="1" y="924068"/>
            <a:ext cx="9144000" cy="5673284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75" t="63519" r="35632" b="3519"/>
          <a:stretch>
            <a:fillRect/>
          </a:stretch>
        </p:blipFill>
        <p:spPr>
          <a:xfrm>
            <a:off x="0" y="49157"/>
            <a:ext cx="9144000" cy="6808844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Ramy samonośne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37321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budowa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szkielet stanowi zbiornik paliwa, blachy podłogi, osłony</a:t>
            </a:r>
            <a:endParaRPr lang="pl-PL" dirty="0" smtClean="0">
              <a:solidFill>
                <a:srgbClr val="FFFF00"/>
              </a:solidFill>
            </a:endParaRP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zastosowanie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dawniej w skuterach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Główka ramy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373216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półka górna przedniego zawieszenia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półka dolna przedniego zawieszenia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Główka ramy</a:t>
            </a:r>
            <a:endParaRPr lang="pl-PL" dirty="0"/>
          </a:p>
        </p:txBody>
      </p:sp>
      <p:pic>
        <p:nvPicPr>
          <p:cNvPr id="6" name="Symbol zastępczy zawartości 5" descr="skanuj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60"/>
          <a:stretch>
            <a:fillRect/>
          </a:stretch>
        </p:blipFill>
        <p:spPr>
          <a:xfrm>
            <a:off x="0" y="386555"/>
            <a:ext cx="9144000" cy="6210797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68" t="2575" r="3327" b="58369"/>
          <a:stretch>
            <a:fillRect/>
          </a:stretch>
        </p:blipFill>
        <p:spPr>
          <a:xfrm>
            <a:off x="1" y="1614693"/>
            <a:ext cx="9144000" cy="498265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Główka ramy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7" name="Obraz 6" descr="skanuj0017.jpg"/>
          <p:cNvPicPr>
            <a:picLocks noChangeAspect="1"/>
          </p:cNvPicPr>
          <p:nvPr/>
        </p:nvPicPr>
        <p:blipFill>
          <a:blip r:embed="rId2" cstate="print"/>
          <a:srcRect t="3848"/>
          <a:stretch>
            <a:fillRect/>
          </a:stretch>
        </p:blipFill>
        <p:spPr>
          <a:xfrm>
            <a:off x="0" y="260648"/>
            <a:ext cx="9139535" cy="6597352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</p:txBody>
      </p:sp>
      <p:pic>
        <p:nvPicPr>
          <p:cNvPr id="6" name="Symbol zastępczy zawartości 5" descr="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77" b="9076"/>
          <a:stretch>
            <a:fillRect/>
          </a:stretch>
        </p:blipFill>
        <p:spPr>
          <a:xfrm>
            <a:off x="3251702" y="0"/>
            <a:ext cx="5892298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wahliwy widelec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/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44</a:t>
            </a:fld>
            <a:endParaRPr lang="pl-PL"/>
          </a:p>
        </p:txBody>
      </p:sp>
      <p:pic>
        <p:nvPicPr>
          <p:cNvPr id="6" name="Obraz 5" descr="skanuj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37" y="514186"/>
            <a:ext cx="9133763" cy="634381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wahliwy widelec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zawieszenie trapezowe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z wahaczami lub bez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/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46</a:t>
            </a:fld>
            <a:endParaRPr lang="pl-PL"/>
          </a:p>
        </p:txBody>
      </p:sp>
      <p:pic>
        <p:nvPicPr>
          <p:cNvPr id="7" name="Obraz 6" descr="skanuj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04718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/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47</a:t>
            </a:fld>
            <a:endParaRPr lang="pl-PL"/>
          </a:p>
        </p:txBody>
      </p:sp>
      <p:pic>
        <p:nvPicPr>
          <p:cNvPr id="8" name="Obraz 7" descr="skanuj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427543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wahliwy widelec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zawieszenie trapezowe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z wahaczami lub bez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zawieszenia teleskopowe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klasyczne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/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49</a:t>
            </a:fld>
            <a:endParaRPr lang="pl-PL"/>
          </a:p>
        </p:txBody>
      </p:sp>
      <p:pic>
        <p:nvPicPr>
          <p:cNvPr id="9" name="Obraz 8" descr="skanuj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9224"/>
            <a:ext cx="9144000" cy="665877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16" t="49953" r="2975" b="2534"/>
          <a:stretch>
            <a:fillRect/>
          </a:stretch>
        </p:blipFill>
        <p:spPr>
          <a:xfrm>
            <a:off x="0" y="548983"/>
            <a:ext cx="9144000" cy="604836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wahliwy widelec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zawieszenie trapezowe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z wahaczami lub bez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zawieszenia teleskopowe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klasyczne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„</a:t>
            </a:r>
            <a:r>
              <a:rPr lang="pl-PL" sz="2800" dirty="0" err="1" smtClean="0">
                <a:solidFill>
                  <a:srgbClr val="FFFF00"/>
                </a:solidFill>
              </a:rPr>
              <a:t>upside-down</a:t>
            </a:r>
            <a:r>
              <a:rPr lang="pl-PL" sz="2800" dirty="0" smtClean="0">
                <a:solidFill>
                  <a:srgbClr val="FFFF00"/>
                </a:solidFill>
              </a:rPr>
              <a:t>”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/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51</a:t>
            </a:fld>
            <a:endParaRPr lang="pl-PL"/>
          </a:p>
        </p:txBody>
      </p:sp>
      <p:pic>
        <p:nvPicPr>
          <p:cNvPr id="10" name="Obraz 9" descr="skanuj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9799" y="37024"/>
            <a:ext cx="4778465" cy="682097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90" t="2218" r="4237" b="3879"/>
          <a:stretch>
            <a:fillRect/>
          </a:stretch>
        </p:blipFill>
        <p:spPr>
          <a:xfrm>
            <a:off x="1244708" y="0"/>
            <a:ext cx="7503756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przedniego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wahliwy widelec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zawieszenie trapezowe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z wahaczami lub bez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zawieszenia teleskopowe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klasyczne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„</a:t>
            </a:r>
            <a:r>
              <a:rPr lang="pl-PL" sz="2800" dirty="0" err="1" smtClean="0">
                <a:solidFill>
                  <a:srgbClr val="FFFF00"/>
                </a:solidFill>
              </a:rPr>
              <a:t>upside-down</a:t>
            </a:r>
            <a:r>
              <a:rPr lang="pl-PL" sz="2800" dirty="0" smtClean="0">
                <a:solidFill>
                  <a:srgbClr val="FFFF00"/>
                </a:solidFill>
              </a:rPr>
              <a:t>”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tylnego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wahacz wleczony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55</a:t>
            </a:fld>
            <a:endParaRPr lang="pl-PL"/>
          </a:p>
        </p:txBody>
      </p:sp>
      <p:pic>
        <p:nvPicPr>
          <p:cNvPr id="6" name="Symbol zastępczy zawartości 5" descr="skanuj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0069" y="0"/>
            <a:ext cx="7428395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tylnego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wahacz wleczony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spawany lub zgrzewany z profili zamkniętych albo wytłoczek blachy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57</a:t>
            </a:fld>
            <a:endParaRPr lang="pl-PL"/>
          </a:p>
        </p:txBody>
      </p:sp>
      <p:pic>
        <p:nvPicPr>
          <p:cNvPr id="6" name="Symbol zastępczy zawartości 5" descr="skanuj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1508"/>
            <a:ext cx="8964488" cy="683649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tylnego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wahacz wleczony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spawany lub zgrzewany z profili zamkniętych albo wytłoczek blachy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odlewany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59</a:t>
            </a:fld>
            <a:endParaRPr lang="pl-PL"/>
          </a:p>
        </p:txBody>
      </p:sp>
      <p:pic>
        <p:nvPicPr>
          <p:cNvPr id="6" name="Symbol zastępczy zawartości 5" descr="skanuj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993" y="0"/>
            <a:ext cx="8833007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Urządzenia sterujące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tylnego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wahacz wleczony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spawany lub zgrzewany z profili zamkniętych albo wytłoczek blachy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odlewany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jedno- lub dwuramienny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60" t="7108" r="4717" b="13241"/>
          <a:stretch>
            <a:fillRect/>
          </a:stretch>
        </p:blipFill>
        <p:spPr>
          <a:xfrm>
            <a:off x="1740477" y="0"/>
            <a:ext cx="7403523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tylnego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wahacz wleczony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spawany lub zgrzewany z profili zamkniętych albo wytłoczek blachy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odlewany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jedno- lub dwuramienny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amortyzatory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teleskopowe ze sprężynami śrubowymi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25" t="5967" r="52567" b="52570"/>
          <a:stretch>
            <a:fillRect/>
          </a:stretch>
        </p:blipFill>
        <p:spPr>
          <a:xfrm>
            <a:off x="415637" y="0"/>
            <a:ext cx="8728364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880" t="6851" r="3047" b="52838"/>
          <a:stretch>
            <a:fillRect/>
          </a:stretch>
        </p:blipFill>
        <p:spPr>
          <a:xfrm>
            <a:off x="0" y="146531"/>
            <a:ext cx="9144000" cy="671146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79" t="52659" r="56391" b="3566"/>
          <a:stretch>
            <a:fillRect/>
          </a:stretch>
        </p:blipFill>
        <p:spPr>
          <a:xfrm>
            <a:off x="1273394" y="0"/>
            <a:ext cx="7870606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618" t="51743" r="3075" b="3202"/>
          <a:stretch>
            <a:fillRect/>
          </a:stretch>
        </p:blipFill>
        <p:spPr>
          <a:xfrm>
            <a:off x="1" y="0"/>
            <a:ext cx="9145015" cy="685799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413" t="2019" r="3651" b="72740"/>
          <a:stretch>
            <a:fillRect/>
          </a:stretch>
        </p:blipFill>
        <p:spPr>
          <a:xfrm>
            <a:off x="1" y="2085183"/>
            <a:ext cx="9144000" cy="4368153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tylnego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wahacz wleczony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spawany lub zgrzewany z profili zamkniętych albo wytłoczek blachy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odlewany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jedno- lub dwuramienny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amortyzatory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teleskopowe ze sprężynami śrubowymi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hydrauliczno-pneumatyczne (sprężony azot)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69</a:t>
            </a:fld>
            <a:endParaRPr lang="pl-PL"/>
          </a:p>
        </p:txBody>
      </p:sp>
      <p:pic>
        <p:nvPicPr>
          <p:cNvPr id="6" name="Symbol zastępczy zawartości 5" descr="skanuj0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24656"/>
            <a:ext cx="9144000" cy="6333344"/>
          </a:xfrm>
          <a:prstGeom prst="rect">
            <a:avLst/>
          </a:prstGeom>
        </p:spPr>
      </p:pic>
      <p:pic>
        <p:nvPicPr>
          <p:cNvPr id="7" name="Obraz 6" descr="skanuj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680" y="116632"/>
            <a:ext cx="2880320" cy="671261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</p:txBody>
      </p:sp>
      <p:pic>
        <p:nvPicPr>
          <p:cNvPr id="6" name="Symbol zastępczy zawartości 5" descr="skanuj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32854" cy="6077347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70</a:t>
            </a:fld>
            <a:endParaRPr lang="pl-PL"/>
          </a:p>
        </p:txBody>
      </p:sp>
      <p:pic>
        <p:nvPicPr>
          <p:cNvPr id="6" name="Symbol zastępczy zawartości 5" descr="skanuj0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0234"/>
            <a:ext cx="9144000" cy="668776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Zawieszenie tylnego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wahacz wleczony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spawany lub zgrzewany z profili zamkniętych albo wytłoczek blachy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odlewany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jedno- lub dwuramienny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amortyzatory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teleskopowe ze sprężynami śrubowymi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hydrauliczno-pneumatyczne (sprężony azot)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Układ  napędowy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  <a:endParaRPr lang="pl-PL" sz="32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73" t="3550" r="5607" b="5120"/>
          <a:stretch>
            <a:fillRect/>
          </a:stretch>
        </p:blipFill>
        <p:spPr>
          <a:xfrm>
            <a:off x="1763688" y="0"/>
            <a:ext cx="6930190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07" t="54687" r="1807" b="1489"/>
          <a:stretch>
            <a:fillRect/>
          </a:stretch>
        </p:blipFill>
        <p:spPr>
          <a:xfrm>
            <a:off x="0" y="548680"/>
            <a:ext cx="9144000" cy="6000751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794" t="1301" r="1667" b="66127"/>
          <a:stretch>
            <a:fillRect/>
          </a:stretch>
        </p:blipFill>
        <p:spPr>
          <a:xfrm>
            <a:off x="-53060" y="260648"/>
            <a:ext cx="9197060" cy="6597352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11" t="1301" r="67206" b="66127"/>
          <a:stretch>
            <a:fillRect/>
          </a:stretch>
        </p:blipFill>
        <p:spPr>
          <a:xfrm>
            <a:off x="3948070" y="0"/>
            <a:ext cx="4475850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na wale korbowym lub sprzęgłowym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55" t="2118" r="53784" b="73624"/>
          <a:stretch>
            <a:fillRect/>
          </a:stretch>
        </p:blipFill>
        <p:spPr>
          <a:xfrm>
            <a:off x="234135" y="0"/>
            <a:ext cx="8909866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Kierownica 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na wale korbowym lub sprzęgłowym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suche jedno- i dwutarczowe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mokre </a:t>
            </a:r>
            <a:r>
              <a:rPr lang="pl-PL" sz="2800" dirty="0" smtClean="0">
                <a:solidFill>
                  <a:srgbClr val="FFFF00"/>
                </a:solidFill>
              </a:rPr>
              <a:t>wielotarczowe </a:t>
            </a:r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461" t="7299" r="1924" b="73572"/>
          <a:stretch>
            <a:fillRect/>
          </a:stretch>
        </p:blipFill>
        <p:spPr>
          <a:xfrm>
            <a:off x="0" y="1628800"/>
            <a:ext cx="9144000" cy="4809535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na wale korbowym lub sprzęgłowym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suche jedno- i dwutarczowe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mokre </a:t>
            </a:r>
            <a:r>
              <a:rPr lang="pl-PL" sz="2800" dirty="0" smtClean="0">
                <a:solidFill>
                  <a:srgbClr val="FFFF00"/>
                </a:solidFill>
              </a:rPr>
              <a:t>wielotarczowe </a:t>
            </a:r>
            <a:endParaRPr lang="pl-PL" sz="2800" dirty="0" smtClean="0">
              <a:solidFill>
                <a:srgbClr val="FFFF00"/>
              </a:solidFill>
            </a:endParaRPr>
          </a:p>
          <a:p>
            <a:pPr marL="852678" lvl="1" indent="-514350">
              <a:buClr>
                <a:srgbClr val="FFFF00"/>
              </a:buClr>
            </a:pPr>
            <a:r>
              <a:rPr lang="pl-PL" sz="2800" dirty="0" err="1" smtClean="0">
                <a:solidFill>
                  <a:srgbClr val="FFFF00"/>
                </a:solidFill>
              </a:rPr>
              <a:t>antyhoppingowe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zapobiega zablokowaniu koła napędzanego </a:t>
            </a:r>
            <a:endParaRPr lang="pl-PL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27" t="34401" r="1818" b="1832"/>
          <a:stretch>
            <a:fillRect/>
          </a:stretch>
        </p:blipFill>
        <p:spPr>
          <a:xfrm>
            <a:off x="1371984" y="0"/>
            <a:ext cx="7376480" cy="685799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na wale korbowym lub sprzęgłowym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suche jedno- i dwutarczowe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mokre </a:t>
            </a:r>
            <a:r>
              <a:rPr lang="pl-PL" sz="2800" dirty="0" smtClean="0">
                <a:solidFill>
                  <a:srgbClr val="FFFF00"/>
                </a:solidFill>
              </a:rPr>
              <a:t>wielotarczowe </a:t>
            </a:r>
            <a:endParaRPr lang="pl-PL" sz="2800" dirty="0" smtClean="0">
              <a:solidFill>
                <a:srgbClr val="FFFF00"/>
              </a:solidFill>
            </a:endParaRPr>
          </a:p>
          <a:p>
            <a:pPr marL="852678" lvl="1" indent="-514350">
              <a:buClr>
                <a:srgbClr val="FFFF00"/>
              </a:buClr>
            </a:pPr>
            <a:r>
              <a:rPr lang="pl-PL" sz="2800" dirty="0" err="1" smtClean="0">
                <a:solidFill>
                  <a:srgbClr val="FFFF00"/>
                </a:solidFill>
              </a:rPr>
              <a:t>antyhoppingowe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zapobiega zablokowaniu koła napędzanego </a:t>
            </a:r>
            <a:endParaRPr lang="pl-PL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manualna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659" t="11496" r="46341" b="6237"/>
          <a:stretch>
            <a:fillRect/>
          </a:stretch>
        </p:blipFill>
        <p:spPr>
          <a:xfrm>
            <a:off x="1404997" y="0"/>
            <a:ext cx="7703507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708" t="5861" r="3448" b="50432"/>
          <a:stretch>
            <a:fillRect/>
          </a:stretch>
        </p:blipFill>
        <p:spPr>
          <a:xfrm>
            <a:off x="0" y="1090152"/>
            <a:ext cx="9144000" cy="542710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7717" t="51433" r="2439" b="5110"/>
          <a:stretch>
            <a:fillRect/>
          </a:stretch>
        </p:blipFill>
        <p:spPr>
          <a:xfrm>
            <a:off x="0" y="1173884"/>
            <a:ext cx="9144000" cy="5396084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53" t="1924" r="44118" b="65366"/>
          <a:stretch>
            <a:fillRect/>
          </a:stretch>
        </p:blipFill>
        <p:spPr>
          <a:xfrm>
            <a:off x="1801906" y="0"/>
            <a:ext cx="7342094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Kierownica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301208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wykonanie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gięte rury stalowe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tłoczone blachy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odlewy ze stopów metali lekkich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mocowanie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 górnej półki zawieszenia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 sworznia przedniego widelca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7647" t="7697" r="4706" b="71523"/>
          <a:stretch>
            <a:fillRect/>
          </a:stretch>
        </p:blipFill>
        <p:spPr>
          <a:xfrm>
            <a:off x="1016000" y="0"/>
            <a:ext cx="8128000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manualna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automatyczna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przeniesienie momentu obrotowego na koło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613" t="6088" r="2633" b="7985"/>
          <a:stretch>
            <a:fillRect/>
          </a:stretch>
        </p:blipFill>
        <p:spPr>
          <a:xfrm>
            <a:off x="313041" y="0"/>
            <a:ext cx="8363415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przeniesienie momentu obrotowego na koło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łańcuch rolkowy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skanuj0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308747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57" t="1109" r="1905" b="52496"/>
          <a:stretch>
            <a:fillRect/>
          </a:stretch>
        </p:blipFill>
        <p:spPr>
          <a:xfrm>
            <a:off x="0" y="947504"/>
            <a:ext cx="9144000" cy="557784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43" t="68250" r="1744" b="1706"/>
          <a:stretch>
            <a:fillRect/>
          </a:stretch>
        </p:blipFill>
        <p:spPr>
          <a:xfrm>
            <a:off x="0" y="1996543"/>
            <a:ext cx="9144000" cy="4514849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Układ napędowy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rm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sprzęgło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skrzynka biegów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przeniesienie momentu obrotowego na koło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łańcuch rolkowy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pasek zębaty lub </a:t>
            </a:r>
            <a:r>
              <a:rPr lang="pl-PL" sz="2800" dirty="0" err="1" smtClean="0">
                <a:solidFill>
                  <a:srgbClr val="FFFF00"/>
                </a:solidFill>
              </a:rPr>
              <a:t>wielorowkowy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2014-05-15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99</a:t>
            </a:fld>
            <a:endParaRPr lang="pl-PL"/>
          </a:p>
        </p:txBody>
      </p:sp>
      <p:pic>
        <p:nvPicPr>
          <p:cNvPr id="8" name="Symbol zastępczy zawartości 7" descr="skanuj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06"/>
          <a:stretch>
            <a:fillRect/>
          </a:stretch>
        </p:blipFill>
        <p:spPr>
          <a:xfrm>
            <a:off x="1" y="518093"/>
            <a:ext cx="9144000" cy="633990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zny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14078</TotalTime>
  <Words>1388</Words>
  <Application>Microsoft Office PowerPoint</Application>
  <PresentationFormat>Pokaz na ekranie (4:3)</PresentationFormat>
  <Paragraphs>692</Paragraphs>
  <Slides>165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165</vt:i4>
      </vt:variant>
    </vt:vector>
  </HeadingPairs>
  <TitlesOfParts>
    <vt:vector size="166" baseType="lpstr">
      <vt:lpstr>Techniczny</vt:lpstr>
      <vt:lpstr>budowa  motocykla</vt:lpstr>
      <vt:lpstr>Podwozie</vt:lpstr>
      <vt:lpstr>Nadwozie</vt:lpstr>
      <vt:lpstr>Slajd 4</vt:lpstr>
      <vt:lpstr>Slajd 5</vt:lpstr>
      <vt:lpstr>Urządzenia sterujące</vt:lpstr>
      <vt:lpstr>Slajd 7</vt:lpstr>
      <vt:lpstr>Kierownica </vt:lpstr>
      <vt:lpstr>Kierownica </vt:lpstr>
      <vt:lpstr>Slajd 10</vt:lpstr>
      <vt:lpstr>Slajd 11</vt:lpstr>
      <vt:lpstr>Slajd 12</vt:lpstr>
      <vt:lpstr>Slajd 13</vt:lpstr>
      <vt:lpstr>Amortyzatory skrętu</vt:lpstr>
      <vt:lpstr>Slajd 15</vt:lpstr>
      <vt:lpstr>Amortyzatory skrętu</vt:lpstr>
      <vt:lpstr>Slajd 17</vt:lpstr>
      <vt:lpstr>Slajd 18</vt:lpstr>
      <vt:lpstr>Amortyzatory skrętu</vt:lpstr>
      <vt:lpstr>Amortyzatory skrętu</vt:lpstr>
      <vt:lpstr>Slajd 21</vt:lpstr>
      <vt:lpstr>Amortyzatory skrętu</vt:lpstr>
      <vt:lpstr>Slajd 23</vt:lpstr>
      <vt:lpstr>Amortyzatory skrętu</vt:lpstr>
      <vt:lpstr>Rama  i  zawieszenie</vt:lpstr>
      <vt:lpstr>Ramy otwarte</vt:lpstr>
      <vt:lpstr>Slajd 27</vt:lpstr>
      <vt:lpstr>Slajd 28</vt:lpstr>
      <vt:lpstr>Ramy zamknięte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Ramy samonośne</vt:lpstr>
      <vt:lpstr>Główka ramy</vt:lpstr>
      <vt:lpstr>Główka ramy</vt:lpstr>
      <vt:lpstr>Główka ramy</vt:lpstr>
      <vt:lpstr>Zawieszenie przedniego koła</vt:lpstr>
      <vt:lpstr>Slajd 42</vt:lpstr>
      <vt:lpstr>Zawieszenie przedniego koła</vt:lpstr>
      <vt:lpstr>Slajd 44</vt:lpstr>
      <vt:lpstr>Zawieszenie przedniego koła</vt:lpstr>
      <vt:lpstr>Zawieszenie przedniego koła</vt:lpstr>
      <vt:lpstr>Zawieszenie przedniego koła</vt:lpstr>
      <vt:lpstr>Zawieszenie przedniego koła</vt:lpstr>
      <vt:lpstr>Zawieszenie przedniego koła</vt:lpstr>
      <vt:lpstr>Zawieszenie przedniego koła</vt:lpstr>
      <vt:lpstr>Slajd 51</vt:lpstr>
      <vt:lpstr>Slajd 52</vt:lpstr>
      <vt:lpstr>Zawieszenie przedniego koła</vt:lpstr>
      <vt:lpstr>Zawieszenie tylnego koła</vt:lpstr>
      <vt:lpstr>Slajd 55</vt:lpstr>
      <vt:lpstr>Zawieszenie tylnego koła</vt:lpstr>
      <vt:lpstr>Slajd 57</vt:lpstr>
      <vt:lpstr>Zawieszenie tylnego koła</vt:lpstr>
      <vt:lpstr>Slajd 59</vt:lpstr>
      <vt:lpstr>Zawieszenie tylnego koła</vt:lpstr>
      <vt:lpstr>Slajd 61</vt:lpstr>
      <vt:lpstr>Zawieszenie tylnego koła</vt:lpstr>
      <vt:lpstr>Slajd 63</vt:lpstr>
      <vt:lpstr>Slajd 64</vt:lpstr>
      <vt:lpstr>Slajd 65</vt:lpstr>
      <vt:lpstr>Slajd 66</vt:lpstr>
      <vt:lpstr>Slajd 67</vt:lpstr>
      <vt:lpstr>Zawieszenie tylnego koła</vt:lpstr>
      <vt:lpstr>Slajd 69</vt:lpstr>
      <vt:lpstr>Slajd 70</vt:lpstr>
      <vt:lpstr>Zawieszenie tylnego koła</vt:lpstr>
      <vt:lpstr>Układ  napędowy</vt:lpstr>
      <vt:lpstr>Układ napędowy</vt:lpstr>
      <vt:lpstr>Slajd 74</vt:lpstr>
      <vt:lpstr>Slajd 75</vt:lpstr>
      <vt:lpstr>Slajd 76</vt:lpstr>
      <vt:lpstr>Slajd 77</vt:lpstr>
      <vt:lpstr>Układ napędowy</vt:lpstr>
      <vt:lpstr>Slajd 79</vt:lpstr>
      <vt:lpstr>Układ napędowy</vt:lpstr>
      <vt:lpstr>Slajd 81</vt:lpstr>
      <vt:lpstr>Układ napędowy</vt:lpstr>
      <vt:lpstr>Slajd 83</vt:lpstr>
      <vt:lpstr>Układ napędowy</vt:lpstr>
      <vt:lpstr>Układ napędowy</vt:lpstr>
      <vt:lpstr>Slajd 86</vt:lpstr>
      <vt:lpstr>Slajd 87</vt:lpstr>
      <vt:lpstr>Slajd 88</vt:lpstr>
      <vt:lpstr>Slajd 89</vt:lpstr>
      <vt:lpstr>Slajd 90</vt:lpstr>
      <vt:lpstr>Układ napędowy</vt:lpstr>
      <vt:lpstr>Układ napędowy</vt:lpstr>
      <vt:lpstr>Slajd 93</vt:lpstr>
      <vt:lpstr>Układ napędowy</vt:lpstr>
      <vt:lpstr>Slajd 95</vt:lpstr>
      <vt:lpstr>Slajd 96</vt:lpstr>
      <vt:lpstr>Slajd 97</vt:lpstr>
      <vt:lpstr>Układ napędowy</vt:lpstr>
      <vt:lpstr>Slajd 99</vt:lpstr>
      <vt:lpstr>Slajd 100</vt:lpstr>
      <vt:lpstr>Slajd 101</vt:lpstr>
      <vt:lpstr>Układ napędowy</vt:lpstr>
      <vt:lpstr>Slajd 103</vt:lpstr>
      <vt:lpstr>Slajd 104</vt:lpstr>
      <vt:lpstr>Slajd 105</vt:lpstr>
      <vt:lpstr>Układ napędowy</vt:lpstr>
      <vt:lpstr>Układ napędowy</vt:lpstr>
      <vt:lpstr>Układ  hamulcowy</vt:lpstr>
      <vt:lpstr>Układ hamulcowy</vt:lpstr>
      <vt:lpstr>Slajd 110</vt:lpstr>
      <vt:lpstr>Slajd 111</vt:lpstr>
      <vt:lpstr>Slajd 112</vt:lpstr>
      <vt:lpstr>Układ hamulcowy</vt:lpstr>
      <vt:lpstr>Układ hamulcowy</vt:lpstr>
      <vt:lpstr>Slajd 115</vt:lpstr>
      <vt:lpstr>Slajd 116</vt:lpstr>
      <vt:lpstr>Układ hamulcowy</vt:lpstr>
      <vt:lpstr>Slajd 118</vt:lpstr>
      <vt:lpstr>Slajd 119</vt:lpstr>
      <vt:lpstr>Slajd 120</vt:lpstr>
      <vt:lpstr>Układ hamulcowy</vt:lpstr>
      <vt:lpstr>Slajd 122</vt:lpstr>
      <vt:lpstr>Układ hamulcowy</vt:lpstr>
      <vt:lpstr>Układ hamulcowy</vt:lpstr>
      <vt:lpstr>Układ hamulcowy</vt:lpstr>
      <vt:lpstr>Układ CBS</vt:lpstr>
      <vt:lpstr>Slajd 127</vt:lpstr>
      <vt:lpstr>Koła  jezdne</vt:lpstr>
      <vt:lpstr>Koła jezdne</vt:lpstr>
      <vt:lpstr>Slajd 130</vt:lpstr>
      <vt:lpstr>Slajd 131</vt:lpstr>
      <vt:lpstr>Koła jezdne</vt:lpstr>
      <vt:lpstr>Slajd 133</vt:lpstr>
      <vt:lpstr>Slajd 134</vt:lpstr>
      <vt:lpstr>Slajd 135</vt:lpstr>
      <vt:lpstr>Slajd 136</vt:lpstr>
      <vt:lpstr>Koła jezdne</vt:lpstr>
      <vt:lpstr>Slajd 138</vt:lpstr>
      <vt:lpstr>Koła jezdne</vt:lpstr>
      <vt:lpstr>Slajd 140</vt:lpstr>
      <vt:lpstr>Koła jezdne</vt:lpstr>
      <vt:lpstr>Opony </vt:lpstr>
      <vt:lpstr>Slajd 143</vt:lpstr>
      <vt:lpstr>Slajd 144</vt:lpstr>
      <vt:lpstr>Slajd 145</vt:lpstr>
      <vt:lpstr>Slajd 146</vt:lpstr>
      <vt:lpstr>Slajd 147</vt:lpstr>
      <vt:lpstr>Quady </vt:lpstr>
      <vt:lpstr>Slajd 149</vt:lpstr>
      <vt:lpstr>Slajd 150</vt:lpstr>
      <vt:lpstr>Slajd 151</vt:lpstr>
      <vt:lpstr>Slajd 152</vt:lpstr>
      <vt:lpstr>Slajd 153</vt:lpstr>
      <vt:lpstr>Obsługa   i  naprawa motocykla</vt:lpstr>
      <vt:lpstr>Specyficzne prace  obsługowo-naprawcze</vt:lpstr>
      <vt:lpstr>Specyficzne prace  obsługowo-naprawcze</vt:lpstr>
      <vt:lpstr>Slajd 157</vt:lpstr>
      <vt:lpstr>Specyficzne prace  obsługowo-naprawcze</vt:lpstr>
      <vt:lpstr>Kontrola zawieszenia</vt:lpstr>
      <vt:lpstr>Regulacja zawieszenia</vt:lpstr>
      <vt:lpstr>Regulacja zawieszenia</vt:lpstr>
      <vt:lpstr>Regulacja zawieszenia</vt:lpstr>
      <vt:lpstr>Zadanie 1 </vt:lpstr>
      <vt:lpstr>Zadanie 2 </vt:lpstr>
      <vt:lpstr>Slajd 165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Układy  zasilania  silników  ZS</dc:title>
  <dc:creator>Windows User</dc:creator>
  <cp:lastModifiedBy>Kaj</cp:lastModifiedBy>
  <cp:revision>382</cp:revision>
  <dcterms:created xsi:type="dcterms:W3CDTF">2012-09-05T15:16:19Z</dcterms:created>
  <dcterms:modified xsi:type="dcterms:W3CDTF">2014-05-15T20:11:53Z</dcterms:modified>
</cp:coreProperties>
</file>