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3"/>
  </p:notesMasterIdLst>
  <p:sldIdLst>
    <p:sldId id="256" r:id="rId2"/>
    <p:sldId id="318" r:id="rId3"/>
    <p:sldId id="257" r:id="rId4"/>
    <p:sldId id="326" r:id="rId5"/>
    <p:sldId id="293" r:id="rId6"/>
    <p:sldId id="292" r:id="rId7"/>
    <p:sldId id="327" r:id="rId8"/>
    <p:sldId id="319" r:id="rId9"/>
    <p:sldId id="328" r:id="rId10"/>
    <p:sldId id="321" r:id="rId11"/>
    <p:sldId id="320" r:id="rId12"/>
    <p:sldId id="322" r:id="rId13"/>
    <p:sldId id="329" r:id="rId14"/>
    <p:sldId id="323" r:id="rId15"/>
    <p:sldId id="330" r:id="rId16"/>
    <p:sldId id="324" r:id="rId17"/>
    <p:sldId id="331" r:id="rId18"/>
    <p:sldId id="325" r:id="rId19"/>
    <p:sldId id="332" r:id="rId20"/>
    <p:sldId id="289" r:id="rId21"/>
    <p:sldId id="297" r:id="rId22"/>
    <p:sldId id="303" r:id="rId23"/>
    <p:sldId id="305" r:id="rId24"/>
    <p:sldId id="291" r:id="rId25"/>
    <p:sldId id="309" r:id="rId26"/>
    <p:sldId id="333" r:id="rId27"/>
    <p:sldId id="310" r:id="rId28"/>
    <p:sldId id="334" r:id="rId29"/>
    <p:sldId id="335" r:id="rId30"/>
    <p:sldId id="336" r:id="rId31"/>
    <p:sldId id="283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5" autoAdjust="0"/>
    <p:restoredTop sz="94660"/>
  </p:normalViewPr>
  <p:slideViewPr>
    <p:cSldViewPr>
      <p:cViewPr varScale="1">
        <p:scale>
          <a:sx n="46" d="100"/>
          <a:sy n="46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AD1F-5586-492D-A31A-3364D9734EAD}" type="datetimeFigureOut">
              <a:rPr lang="pl-PL" smtClean="0"/>
              <a:pPr/>
              <a:t>2014-05-13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7048C-E6A1-447B-9A42-8F3A0ABB0C0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F06A-2292-4BF6-90DE-C4621E13E739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03E6-9CBE-4B26-9C20-059EA86AAF22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93EF-0D6B-4F38-88A1-67A982BC5280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1F62-F8FF-4F10-93C8-CF5F28B6A261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4320-0A22-41C6-987D-0B919B0C72CD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FB48-CA25-4597-90C2-F5A775B7B376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4867-B1AD-40D3-812C-B44F302A7FA2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3CDD-7743-4529-A65E-B5BDF2C2911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04D2-0813-4C9B-AB58-8290F5609F4B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3758-E8E6-463E-B682-AB7ED5AB05B9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F3E50BA-3D50-4E40-A9CD-DA398C01B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C9E4E0F-5860-4FE3-ACD5-E2D61FD9E2DA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06F6B1-3135-4A19-93EC-E5156EF634E1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3E50BA-3D50-4E40-A9CD-DA398C01BFE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247392" cy="2301240"/>
          </a:xfrm>
        </p:spPr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ramy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836712"/>
            <a:ext cx="6480048" cy="1752600"/>
          </a:xfrm>
        </p:spPr>
        <p:txBody>
          <a:bodyPr>
            <a:normAutofit/>
          </a:bodyPr>
          <a:lstStyle/>
          <a:p>
            <a:endParaRPr lang="pl-PL" sz="44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63C0-65BA-4F0A-8724-1E96A1F58879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Ramy krzyżowe</a:t>
            </a:r>
            <a:endParaRPr lang="pl-PL" dirty="0"/>
          </a:p>
        </p:txBody>
      </p:sp>
      <p:pic>
        <p:nvPicPr>
          <p:cNvPr id="6" name="Symbol zastępczy zawartości 5" descr="skanuj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379502" cy="6858000"/>
          </a:xfrm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Ramy </a:t>
            </a:r>
            <a:r>
              <a:rPr lang="pl-PL" dirty="0" err="1" smtClean="0"/>
              <a:t>podłużnicowe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556792"/>
            <a:ext cx="8100392" cy="5301208"/>
          </a:xfrm>
        </p:spPr>
        <p:txBody>
          <a:bodyPr>
            <a:normAutofit/>
          </a:bodyPr>
          <a:lstStyle/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Zalety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prosta i tania konstrukcja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Wady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stosunkowo duża masa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Zastosowanie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pojazdy dostawcze i ciężarowe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Ramy płytowe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5301208"/>
          </a:xfrm>
        </p:spPr>
        <p:txBody>
          <a:bodyPr>
            <a:normAutofit/>
          </a:bodyPr>
          <a:lstStyle/>
          <a:p>
            <a:pPr marL="550926" indent="-514350"/>
            <a:r>
              <a:rPr lang="pl-PL" sz="3200" dirty="0" smtClean="0">
                <a:solidFill>
                  <a:srgbClr val="FFFF00"/>
                </a:solidFill>
              </a:rPr>
              <a:t>Budowa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płyta wytłoczona z blachy, stanowiąca dolną część nadwozia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sztywność zapewniają przetłoczenia płyty lub przyspawane profile (tzw. rama szczątkowa)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12</a:t>
            </a:fld>
            <a:endParaRPr lang="pl-PL"/>
          </a:p>
        </p:txBody>
      </p:sp>
      <p:pic>
        <p:nvPicPr>
          <p:cNvPr id="6" name="Obraz 5" descr="skanuj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05" y="1484784"/>
            <a:ext cx="9123595" cy="3752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Ramy płytowe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5301208"/>
          </a:xfrm>
        </p:spPr>
        <p:txBody>
          <a:bodyPr>
            <a:normAutofit/>
          </a:bodyPr>
          <a:lstStyle/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Budowa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płyta wytłoczona z blachy, stanowiąca dolną część nadwozia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sztywność zapewniają przetłoczenia płyty lub przyspawane profile (tzw. rama szczątkowa)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Zastosowanie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pojazdy dostawcze i autobusy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Ramy centralne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5301208"/>
          </a:xfrm>
        </p:spPr>
        <p:txBody>
          <a:bodyPr>
            <a:normAutofit/>
          </a:bodyPr>
          <a:lstStyle/>
          <a:p>
            <a:pPr marL="550926" indent="-514350"/>
            <a:r>
              <a:rPr lang="pl-PL" sz="3200" dirty="0" smtClean="0">
                <a:solidFill>
                  <a:srgbClr val="FFFF00"/>
                </a:solidFill>
              </a:rPr>
              <a:t>Budowa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jeden element o profilu zamkniętym (rurowy, skrzynkowy)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często stanowi osłonę wału napędowego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w przedniej części rozwidla się tworząc łoże do mocowania silnika i skrzyni biegów </a:t>
            </a:r>
          </a:p>
          <a:p>
            <a:pPr marL="550926" indent="-514350"/>
            <a:r>
              <a:rPr lang="pl-PL" sz="3200" dirty="0" smtClean="0">
                <a:solidFill>
                  <a:srgbClr val="FFFF00"/>
                </a:solidFill>
              </a:rPr>
              <a:t>Zastosowanie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dawniej w samochodach terenowych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14</a:t>
            </a:fld>
            <a:endParaRPr lang="pl-PL"/>
          </a:p>
        </p:txBody>
      </p:sp>
      <p:pic>
        <p:nvPicPr>
          <p:cNvPr id="6" name="Obraz 5" descr="skanuj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924"/>
            <a:ext cx="9144000" cy="655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Ramy centralne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5301208"/>
          </a:xfrm>
        </p:spPr>
        <p:txBody>
          <a:bodyPr>
            <a:normAutofit/>
          </a:bodyPr>
          <a:lstStyle/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Budowa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jeden element o profilu zamkniętym (rurowy, skrzynkowy)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często stanowi osłonę wału napędowego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w przedniej części rozwidla się tworząc łoże do mocowania silnika i skrzyni biegów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Zastosowanie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dawniej w samochodach terenowych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Ramy kratownicowe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676456" cy="5661248"/>
          </a:xfrm>
        </p:spPr>
        <p:txBody>
          <a:bodyPr>
            <a:normAutofit/>
          </a:bodyPr>
          <a:lstStyle/>
          <a:p>
            <a:pPr marL="550926" indent="-514350"/>
            <a:r>
              <a:rPr lang="pl-PL" sz="3200" dirty="0" smtClean="0">
                <a:solidFill>
                  <a:srgbClr val="FFFF00"/>
                </a:solidFill>
              </a:rPr>
              <a:t>Budowa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przestrzenna konstrukcja z cienkościennych rur lub kształtowników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16</a:t>
            </a:fld>
            <a:endParaRPr lang="pl-PL"/>
          </a:p>
        </p:txBody>
      </p:sp>
      <p:pic>
        <p:nvPicPr>
          <p:cNvPr id="6" name="Obraz 5" descr="skanuj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051568"/>
          </a:xfrm>
          <a:prstGeom prst="rect">
            <a:avLst/>
          </a:prstGeom>
        </p:spPr>
      </p:pic>
      <p:pic>
        <p:nvPicPr>
          <p:cNvPr id="7" name="Obraz 6" descr="skanuj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" y="187388"/>
            <a:ext cx="9142108" cy="6049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Ramy kratownicowe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676456" cy="5661248"/>
          </a:xfrm>
        </p:spPr>
        <p:txBody>
          <a:bodyPr>
            <a:normAutofit/>
          </a:bodyPr>
          <a:lstStyle/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Budowa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przestrzenna konstrukcja z cienkościennych rur lub kształtowników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Zalety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duża sztywność przy niewielkiej masie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Wady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duża pracochłonność wykonania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Zastosowanie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autobusy i samochody sportowe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Ramy pomocnicze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676456" cy="5661248"/>
          </a:xfrm>
        </p:spPr>
        <p:txBody>
          <a:bodyPr>
            <a:normAutofit/>
          </a:bodyPr>
          <a:lstStyle/>
          <a:p>
            <a:pPr marL="550926" indent="-514350"/>
            <a:r>
              <a:rPr lang="pl-PL" sz="3200" dirty="0" smtClean="0">
                <a:solidFill>
                  <a:srgbClr val="FFFF00"/>
                </a:solidFill>
              </a:rPr>
              <a:t>Budowa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wytłoczki stalowe, zgrzewane ze sobą</a:t>
            </a:r>
          </a:p>
          <a:p>
            <a:pPr marL="550926" indent="-514350"/>
            <a:r>
              <a:rPr lang="pl-PL" sz="3200" dirty="0" smtClean="0">
                <a:solidFill>
                  <a:srgbClr val="FFFF00"/>
                </a:solidFill>
              </a:rPr>
              <a:t>Zastosowanie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umieszczone tylko pod częścią nadwozia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do mocowania zespołu napędowego, zawieszenia kół i układu kierowniczego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18</a:t>
            </a:fld>
            <a:endParaRPr lang="pl-PL"/>
          </a:p>
        </p:txBody>
      </p:sp>
      <p:pic>
        <p:nvPicPr>
          <p:cNvPr id="6" name="Obraz 5" descr="skanuj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926819"/>
            <a:ext cx="9053325" cy="5382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Ramy pomocnicze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676456" cy="5661248"/>
          </a:xfrm>
        </p:spPr>
        <p:txBody>
          <a:bodyPr>
            <a:normAutofit/>
          </a:bodyPr>
          <a:lstStyle/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Budowa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wytłoczki stalowe, zgrzewane ze sobą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Zastosowanie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umieszczone tylko pod częścią nadwozia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do mocowania zespołu napędowego, zawieszenia kół i układu kierowniczego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Budowa  i  zadania  ram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1F62-F8FF-4F10-93C8-CF5F28B6A261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363272" cy="1368152"/>
          </a:xfrm>
        </p:spPr>
        <p:txBody>
          <a:bodyPr/>
          <a:lstStyle/>
          <a:p>
            <a:pPr algn="ctr"/>
            <a:r>
              <a:rPr lang="pl-PL" dirty="0" smtClean="0"/>
              <a:t>Zabezpieczenie antykorozyjne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8748464" cy="5373216"/>
          </a:xfrm>
        </p:spPr>
        <p:txBody>
          <a:bodyPr>
            <a:normAutofit/>
          </a:bodyPr>
          <a:lstStyle/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katodowe malowanie zanurzeniowe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cynkowanie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powłoki ochronne na bazie PCW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dobre własności dźwiękochłonne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powłoki ochronne z masy kauczukowej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bardzo dobre własności uszczelniające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85800" y="3583837"/>
            <a:ext cx="7414592" cy="1826363"/>
          </a:xfrm>
        </p:spPr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Sprawdzanie  i  naprawa  ram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363272" cy="1224136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Kontrola ram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jakość i stan powłok ochronnych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deformacje, odkształcenia i pęknięcia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stan techniczny połączeń (spawy, nity, śruby)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stan techniczny podkładek, poduszek i tulei wibroizolacyjnych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punkty mocowania nadwozia oraz elementów </a:t>
            </a:r>
            <a:br>
              <a:rPr lang="pl-PL" sz="3200" dirty="0" smtClean="0">
                <a:solidFill>
                  <a:srgbClr val="FFFF00"/>
                </a:solidFill>
              </a:rPr>
            </a:br>
            <a:r>
              <a:rPr lang="pl-PL" sz="3200" dirty="0" smtClean="0">
                <a:solidFill>
                  <a:srgbClr val="FFFF00"/>
                </a:solidFill>
              </a:rPr>
              <a:t>i zespołów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83671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Naprawa ram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lnSpcReduction="10000"/>
          </a:bodyPr>
          <a:lstStyle/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zużyte lub uszkodzone elementy gumowe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wymienić 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luźne połączenia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śruby dokręcić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nity wymienić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uszkodzone otwory rozwiercić i zastosować nity </a:t>
            </a:r>
            <a:r>
              <a:rPr lang="pl-PL" sz="2800" dirty="0" err="1" smtClean="0">
                <a:solidFill>
                  <a:srgbClr val="FFFF00"/>
                </a:solidFill>
              </a:rPr>
              <a:t>nadwymiarowe</a:t>
            </a:r>
            <a:endParaRPr lang="pl-PL" sz="2800" dirty="0" smtClean="0">
              <a:solidFill>
                <a:srgbClr val="FFFF00"/>
              </a:solidFill>
            </a:endParaRP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pęknięcia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spawać elektrycznie w osłonie gazów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miejsca skorodowane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oczyścić i pokryć farbami i środkami konserwującymi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936104"/>
          </a:xfrm>
        </p:spPr>
        <p:txBody>
          <a:bodyPr/>
          <a:lstStyle/>
          <a:p>
            <a:pPr algn="ctr"/>
            <a:r>
              <a:rPr lang="pl-PL" dirty="0" smtClean="0"/>
              <a:t>Deformacje ram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672" y="1124744"/>
            <a:ext cx="7524328" cy="5733256"/>
          </a:xfrm>
        </p:spPr>
        <p:txBody>
          <a:bodyPr>
            <a:normAutofit/>
          </a:bodyPr>
          <a:lstStyle/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wygięcia boczne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wygięcia pionowe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skręcenia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przesunięcia diagonalne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25</a:t>
            </a:fld>
            <a:endParaRPr lang="pl-PL"/>
          </a:p>
        </p:txBody>
      </p:sp>
      <p:pic>
        <p:nvPicPr>
          <p:cNvPr id="6" name="Obraz 5" descr="skanuj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07" y="1829145"/>
            <a:ext cx="9099193" cy="3184031"/>
          </a:xfrm>
          <a:prstGeom prst="rect">
            <a:avLst/>
          </a:prstGeom>
        </p:spPr>
      </p:pic>
      <p:pic>
        <p:nvPicPr>
          <p:cNvPr id="7" name="Obraz 6" descr="skanuj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48320"/>
            <a:ext cx="9144000" cy="1961360"/>
          </a:xfrm>
          <a:prstGeom prst="rect">
            <a:avLst/>
          </a:prstGeom>
        </p:spPr>
      </p:pic>
      <p:pic>
        <p:nvPicPr>
          <p:cNvPr id="8" name="Obraz 7" descr="skanuj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96952"/>
            <a:ext cx="9094000" cy="2136457"/>
          </a:xfrm>
          <a:prstGeom prst="rect">
            <a:avLst/>
          </a:prstGeom>
        </p:spPr>
      </p:pic>
      <p:pic>
        <p:nvPicPr>
          <p:cNvPr id="9" name="Obraz 8" descr="skanuj0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22774"/>
            <a:ext cx="9160903" cy="3002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936104"/>
          </a:xfrm>
        </p:spPr>
        <p:txBody>
          <a:bodyPr/>
          <a:lstStyle/>
          <a:p>
            <a:pPr algn="ctr"/>
            <a:r>
              <a:rPr lang="pl-PL" dirty="0" smtClean="0"/>
              <a:t>Deformacje ram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672" y="1124744"/>
            <a:ext cx="7524328" cy="5733256"/>
          </a:xfrm>
        </p:spPr>
        <p:txBody>
          <a:bodyPr>
            <a:normAutofit/>
          </a:bodyPr>
          <a:lstStyle/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wygięcia boczne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wygięcia pionowe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skręcenia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przesunięcia diagonalne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936104"/>
          </a:xfrm>
        </p:spPr>
        <p:txBody>
          <a:bodyPr/>
          <a:lstStyle/>
          <a:p>
            <a:pPr algn="ctr"/>
            <a:r>
              <a:rPr lang="pl-PL" dirty="0" smtClean="0"/>
              <a:t>Stanowisko do naprawy ram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733256"/>
          </a:xfrm>
        </p:spPr>
        <p:txBody>
          <a:bodyPr>
            <a:normAutofit/>
          </a:bodyPr>
          <a:lstStyle/>
          <a:p>
            <a:pPr marL="550926" indent="-514350"/>
            <a:r>
              <a:rPr lang="pl-PL" dirty="0" smtClean="0">
                <a:solidFill>
                  <a:srgbClr val="FFFF00"/>
                </a:solidFill>
              </a:rPr>
              <a:t>rama nośna </a:t>
            </a:r>
          </a:p>
          <a:p>
            <a:pPr marL="852678" lvl="1" indent="-514350"/>
            <a:r>
              <a:rPr lang="pl-PL" dirty="0" smtClean="0">
                <a:solidFill>
                  <a:srgbClr val="FFFF00"/>
                </a:solidFill>
              </a:rPr>
              <a:t>masywne dwuteowniki zabetonowane w posadzce </a:t>
            </a:r>
          </a:p>
          <a:p>
            <a:pPr marL="550926" indent="-514350"/>
            <a:r>
              <a:rPr lang="pl-PL" dirty="0" smtClean="0">
                <a:solidFill>
                  <a:srgbClr val="FFFF00"/>
                </a:solidFill>
              </a:rPr>
              <a:t>urządzenia do prostowania </a:t>
            </a:r>
          </a:p>
          <a:p>
            <a:pPr marL="852678" lvl="1" indent="-514350"/>
            <a:r>
              <a:rPr lang="pl-PL" dirty="0" smtClean="0">
                <a:solidFill>
                  <a:srgbClr val="FFFF00"/>
                </a:solidFill>
              </a:rPr>
              <a:t>zapory blokujące </a:t>
            </a:r>
          </a:p>
          <a:p>
            <a:pPr marL="852678" lvl="1" indent="-514350"/>
            <a:r>
              <a:rPr lang="pl-PL" dirty="0" smtClean="0">
                <a:solidFill>
                  <a:srgbClr val="FFFF00"/>
                </a:solidFill>
              </a:rPr>
              <a:t>prasy pionowe i poziome </a:t>
            </a:r>
          </a:p>
          <a:p>
            <a:pPr marL="852678" lvl="1" indent="-514350"/>
            <a:r>
              <a:rPr lang="pl-PL" dirty="0" smtClean="0">
                <a:solidFill>
                  <a:srgbClr val="FFFF00"/>
                </a:solidFill>
              </a:rPr>
              <a:t>kotwy łańcuchów </a:t>
            </a:r>
          </a:p>
          <a:p>
            <a:pPr marL="852678" lvl="1" indent="-514350"/>
            <a:r>
              <a:rPr lang="pl-PL" dirty="0" smtClean="0">
                <a:solidFill>
                  <a:srgbClr val="FFFF00"/>
                </a:solidFill>
              </a:rPr>
              <a:t>podnośniki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27</a:t>
            </a:fld>
            <a:endParaRPr lang="pl-PL"/>
          </a:p>
        </p:txBody>
      </p:sp>
      <p:pic>
        <p:nvPicPr>
          <p:cNvPr id="6" name="Obraz 5" descr="skanuj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304" y="79798"/>
            <a:ext cx="8598168" cy="6778202"/>
          </a:xfrm>
          <a:prstGeom prst="rect">
            <a:avLst/>
          </a:prstGeom>
        </p:spPr>
      </p:pic>
      <p:pic>
        <p:nvPicPr>
          <p:cNvPr id="7" name="Obraz 6" descr="skanuj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972" y="23812"/>
            <a:ext cx="9175972" cy="6834188"/>
          </a:xfrm>
          <a:prstGeom prst="rect">
            <a:avLst/>
          </a:prstGeom>
        </p:spPr>
      </p:pic>
      <p:pic>
        <p:nvPicPr>
          <p:cNvPr id="8" name="Obraz 7" descr="skanuj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5460"/>
            <a:ext cx="9144000" cy="6367080"/>
          </a:xfrm>
          <a:prstGeom prst="rect">
            <a:avLst/>
          </a:prstGeom>
        </p:spPr>
      </p:pic>
      <p:pic>
        <p:nvPicPr>
          <p:cNvPr id="9" name="Obraz 8" descr="skanuj0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5086"/>
            <a:ext cx="9144000" cy="5827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936104"/>
          </a:xfrm>
        </p:spPr>
        <p:txBody>
          <a:bodyPr/>
          <a:lstStyle/>
          <a:p>
            <a:pPr algn="ctr"/>
            <a:r>
              <a:rPr lang="pl-PL" dirty="0" smtClean="0"/>
              <a:t>Stanowisko do naprawy ram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733256"/>
          </a:xfrm>
        </p:spPr>
        <p:txBody>
          <a:bodyPr>
            <a:normAutofit/>
          </a:bodyPr>
          <a:lstStyle/>
          <a:p>
            <a:pPr marL="550926" indent="-514350">
              <a:buClr>
                <a:srgbClr val="FFFF00"/>
              </a:buClr>
            </a:pPr>
            <a:r>
              <a:rPr lang="pl-PL" dirty="0" smtClean="0">
                <a:solidFill>
                  <a:srgbClr val="FFFF00"/>
                </a:solidFill>
              </a:rPr>
              <a:t>rama nośna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dirty="0" smtClean="0">
                <a:solidFill>
                  <a:srgbClr val="FFFF00"/>
                </a:solidFill>
              </a:rPr>
              <a:t>masywne dwuteowniki zabetonowane w posadzce </a:t>
            </a:r>
          </a:p>
          <a:p>
            <a:pPr marL="550926" indent="-514350">
              <a:buClr>
                <a:srgbClr val="FFFF00"/>
              </a:buClr>
            </a:pPr>
            <a:r>
              <a:rPr lang="pl-PL" dirty="0" smtClean="0">
                <a:solidFill>
                  <a:srgbClr val="FFFF00"/>
                </a:solidFill>
              </a:rPr>
              <a:t>urządzenia do prostowania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dirty="0" smtClean="0">
                <a:solidFill>
                  <a:srgbClr val="FFFF00"/>
                </a:solidFill>
              </a:rPr>
              <a:t>zapory blokujące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dirty="0" smtClean="0">
                <a:solidFill>
                  <a:srgbClr val="FFFF00"/>
                </a:solidFill>
              </a:rPr>
              <a:t>prasy pionowe i poziome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dirty="0" smtClean="0">
                <a:solidFill>
                  <a:srgbClr val="FFFF00"/>
                </a:solidFill>
              </a:rPr>
              <a:t>kotwy łańcuchów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dirty="0" smtClean="0">
                <a:solidFill>
                  <a:srgbClr val="FFFF00"/>
                </a:solidFill>
              </a:rPr>
              <a:t>podnośniki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936104"/>
          </a:xfrm>
        </p:spPr>
        <p:txBody>
          <a:bodyPr/>
          <a:lstStyle/>
          <a:p>
            <a:pPr algn="ctr"/>
            <a:r>
              <a:rPr lang="pl-PL" dirty="0" smtClean="0"/>
              <a:t>Prostowanie ram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733256"/>
          </a:xfrm>
        </p:spPr>
        <p:txBody>
          <a:bodyPr>
            <a:normAutofit/>
          </a:bodyPr>
          <a:lstStyle/>
          <a:p>
            <a:pPr marL="550926" indent="-514350"/>
            <a:r>
              <a:rPr lang="pl-PL" dirty="0" smtClean="0">
                <a:solidFill>
                  <a:srgbClr val="FFFF00"/>
                </a:solidFill>
              </a:rPr>
              <a:t>na zimno</a:t>
            </a:r>
          </a:p>
          <a:p>
            <a:pPr marL="852678" lvl="1" indent="-514350"/>
            <a:r>
              <a:rPr lang="pl-PL" dirty="0" smtClean="0">
                <a:solidFill>
                  <a:srgbClr val="FFFF00"/>
                </a:solidFill>
              </a:rPr>
              <a:t>małe ramy </a:t>
            </a:r>
          </a:p>
          <a:p>
            <a:pPr marL="550926" indent="-514350"/>
            <a:r>
              <a:rPr lang="pl-PL" dirty="0" smtClean="0">
                <a:solidFill>
                  <a:srgbClr val="FFFF00"/>
                </a:solidFill>
              </a:rPr>
              <a:t>z podgrzewaniem</a:t>
            </a:r>
          </a:p>
          <a:p>
            <a:pPr marL="852678" lvl="1" indent="-514350"/>
            <a:r>
              <a:rPr lang="pl-PL" dirty="0" smtClean="0">
                <a:solidFill>
                  <a:srgbClr val="FFFF00"/>
                </a:solidFill>
              </a:rPr>
              <a:t>podgrzewacze indukcyjne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29</a:t>
            </a:fld>
            <a:endParaRPr lang="pl-PL"/>
          </a:p>
        </p:txBody>
      </p:sp>
      <p:pic>
        <p:nvPicPr>
          <p:cNvPr id="10" name="Obraz 9" descr="skanuj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749" y="0"/>
            <a:ext cx="826050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65618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Zadania ram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zapewnienie odpowiedniej sztywności całej konstrukcji pojazdu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rozmieszczenie przestrzenne zespołów </a:t>
            </a:r>
            <a:br>
              <a:rPr lang="pl-PL" sz="3200" dirty="0" smtClean="0">
                <a:solidFill>
                  <a:srgbClr val="FFFF00"/>
                </a:solidFill>
              </a:rPr>
            </a:br>
            <a:r>
              <a:rPr lang="pl-PL" sz="3200" dirty="0" smtClean="0">
                <a:solidFill>
                  <a:srgbClr val="FFFF00"/>
                </a:solidFill>
              </a:rPr>
              <a:t>i elementów poszczególnych układów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przenoszenie obciążeń statycznych </a:t>
            </a:r>
            <a:br>
              <a:rPr lang="pl-PL" sz="3200" dirty="0" smtClean="0">
                <a:solidFill>
                  <a:srgbClr val="FFFF00"/>
                </a:solidFill>
              </a:rPr>
            </a:br>
            <a:r>
              <a:rPr lang="pl-PL" sz="3200" dirty="0" smtClean="0">
                <a:solidFill>
                  <a:srgbClr val="FFFF00"/>
                </a:solidFill>
              </a:rPr>
              <a:t>i dynamicznych, działających na przymocowane do niej zespoły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zabezpieczenie osób i ładunku przed skutkami wypadków i kolizji drogowych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936104"/>
          </a:xfrm>
        </p:spPr>
        <p:txBody>
          <a:bodyPr/>
          <a:lstStyle/>
          <a:p>
            <a:pPr algn="ctr"/>
            <a:r>
              <a:rPr lang="pl-PL" dirty="0" smtClean="0"/>
              <a:t>Prostowanie ram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733256"/>
          </a:xfrm>
        </p:spPr>
        <p:txBody>
          <a:bodyPr>
            <a:normAutofit/>
          </a:bodyPr>
          <a:lstStyle/>
          <a:p>
            <a:pPr marL="550926" indent="-514350">
              <a:buClr>
                <a:srgbClr val="FFFF00"/>
              </a:buClr>
            </a:pPr>
            <a:r>
              <a:rPr lang="pl-PL" dirty="0" smtClean="0">
                <a:solidFill>
                  <a:srgbClr val="FFFF00"/>
                </a:solidFill>
              </a:rPr>
              <a:t>na zimno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dirty="0" smtClean="0">
                <a:solidFill>
                  <a:srgbClr val="FFFF00"/>
                </a:solidFill>
              </a:rPr>
              <a:t>małe ramy </a:t>
            </a:r>
          </a:p>
          <a:p>
            <a:pPr marL="550926" indent="-514350">
              <a:buClr>
                <a:srgbClr val="FFFF00"/>
              </a:buClr>
            </a:pPr>
            <a:r>
              <a:rPr lang="pl-PL" dirty="0" smtClean="0">
                <a:solidFill>
                  <a:srgbClr val="FFFF00"/>
                </a:solidFill>
              </a:rPr>
              <a:t>z podgrzewaniem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dirty="0" smtClean="0">
                <a:solidFill>
                  <a:srgbClr val="FFFF00"/>
                </a:solidFill>
              </a:rPr>
              <a:t>podgrzewacze indukcyjne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1F62-F8FF-4F10-93C8-CF5F28B6A261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65618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Zadania ram</a:t>
            </a:r>
            <a:endParaRPr lang="pl-PL" dirty="0"/>
          </a:p>
        </p:txBody>
      </p:sp>
      <p:pic>
        <p:nvPicPr>
          <p:cNvPr id="6" name="Symbol zastępczy zawartości 5" descr="skanuj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569" y="1412776"/>
            <a:ext cx="9149570" cy="4776458"/>
          </a:xfrm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Rodzaje ram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664" y="1772816"/>
            <a:ext cx="7596336" cy="5085184"/>
          </a:xfrm>
        </p:spPr>
        <p:txBody>
          <a:bodyPr>
            <a:normAutofit/>
          </a:bodyPr>
          <a:lstStyle/>
          <a:p>
            <a:pPr marL="550926" indent="-514350"/>
            <a:r>
              <a:rPr lang="pl-PL" sz="3200" dirty="0" err="1" smtClean="0">
                <a:solidFill>
                  <a:srgbClr val="FFFF00"/>
                </a:solidFill>
              </a:rPr>
              <a:t>podłużnicowe</a:t>
            </a:r>
            <a:r>
              <a:rPr lang="pl-PL" sz="3200" dirty="0" smtClean="0">
                <a:solidFill>
                  <a:srgbClr val="FFFF00"/>
                </a:solidFill>
              </a:rPr>
              <a:t> </a:t>
            </a:r>
          </a:p>
          <a:p>
            <a:pPr marL="550926" indent="-514350"/>
            <a:r>
              <a:rPr lang="pl-PL" sz="3200" dirty="0" smtClean="0">
                <a:solidFill>
                  <a:srgbClr val="FFFF00"/>
                </a:solidFill>
              </a:rPr>
              <a:t>płytowe </a:t>
            </a:r>
          </a:p>
          <a:p>
            <a:pPr marL="550926" indent="-514350"/>
            <a:r>
              <a:rPr lang="pl-PL" sz="3200" dirty="0" smtClean="0">
                <a:solidFill>
                  <a:srgbClr val="FFFF00"/>
                </a:solidFill>
              </a:rPr>
              <a:t>centralne </a:t>
            </a:r>
          </a:p>
          <a:p>
            <a:pPr marL="550926" indent="-514350"/>
            <a:r>
              <a:rPr lang="pl-PL" sz="3200" dirty="0" smtClean="0">
                <a:solidFill>
                  <a:srgbClr val="FFFF00"/>
                </a:solidFill>
              </a:rPr>
              <a:t>kratownicowe </a:t>
            </a:r>
          </a:p>
          <a:p>
            <a:pPr marL="550926" indent="-514350"/>
            <a:r>
              <a:rPr lang="pl-PL" sz="3200" dirty="0" smtClean="0">
                <a:solidFill>
                  <a:srgbClr val="FFFF00"/>
                </a:solidFill>
              </a:rPr>
              <a:t>pomocnicze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Ramy </a:t>
            </a:r>
            <a:r>
              <a:rPr lang="pl-PL" dirty="0" err="1" smtClean="0"/>
              <a:t>podłużnicowe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550926" indent="-514350"/>
            <a:r>
              <a:rPr lang="pl-PL" sz="3200" dirty="0" smtClean="0">
                <a:solidFill>
                  <a:srgbClr val="FFFF00"/>
                </a:solidFill>
              </a:rPr>
              <a:t>Budowa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podłużnice (belki ze stalowych kształtowników)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poprzeczki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ramy pośrednie </a:t>
            </a:r>
          </a:p>
          <a:p>
            <a:pPr marL="550926" indent="-514350"/>
            <a:r>
              <a:rPr lang="pl-PL" sz="3200" dirty="0" smtClean="0">
                <a:solidFill>
                  <a:srgbClr val="FFFF00"/>
                </a:solidFill>
              </a:rPr>
              <a:t>Sposoby łączenia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nitowanie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spawanie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skręcanie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7" name="Obraz 6" descr="skanuj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39" y="1887452"/>
            <a:ext cx="9073361" cy="3773796"/>
          </a:xfrm>
          <a:prstGeom prst="rect">
            <a:avLst/>
          </a:prstGeom>
        </p:spPr>
      </p:pic>
      <p:pic>
        <p:nvPicPr>
          <p:cNvPr id="8" name="Obraz 7" descr="skanuj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75" y="1405484"/>
            <a:ext cx="9127525" cy="4039740"/>
          </a:xfrm>
          <a:prstGeom prst="rect">
            <a:avLst/>
          </a:prstGeom>
        </p:spPr>
      </p:pic>
      <p:pic>
        <p:nvPicPr>
          <p:cNvPr id="9" name="Obraz 8" descr="skanuj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82" y="1102740"/>
            <a:ext cx="9105518" cy="5206580"/>
          </a:xfrm>
          <a:prstGeom prst="rect">
            <a:avLst/>
          </a:prstGeom>
        </p:spPr>
      </p:pic>
      <p:pic>
        <p:nvPicPr>
          <p:cNvPr id="10" name="Obraz 9" descr="skanuj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455" y="1099291"/>
            <a:ext cx="9099545" cy="5210029"/>
          </a:xfrm>
          <a:prstGeom prst="rect">
            <a:avLst/>
          </a:prstGeom>
        </p:spPr>
      </p:pic>
      <p:pic>
        <p:nvPicPr>
          <p:cNvPr id="11" name="Obraz 10" descr="skanuj0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60648"/>
            <a:ext cx="9144000" cy="6087850"/>
          </a:xfrm>
          <a:prstGeom prst="rect">
            <a:avLst/>
          </a:prstGeom>
        </p:spPr>
      </p:pic>
      <p:pic>
        <p:nvPicPr>
          <p:cNvPr id="12" name="Obraz 11" descr="skanuj00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60648"/>
            <a:ext cx="9144000" cy="5427270"/>
          </a:xfrm>
          <a:prstGeom prst="rect">
            <a:avLst/>
          </a:prstGeom>
        </p:spPr>
      </p:pic>
      <p:pic>
        <p:nvPicPr>
          <p:cNvPr id="13" name="Obraz 12" descr="skanuj0005.jpg"/>
          <p:cNvPicPr>
            <a:picLocks noChangeAspect="1"/>
          </p:cNvPicPr>
          <p:nvPr/>
        </p:nvPicPr>
        <p:blipFill>
          <a:blip r:embed="rId8" cstate="print"/>
          <a:srcRect t="3816"/>
          <a:stretch>
            <a:fillRect/>
          </a:stretch>
        </p:blipFill>
        <p:spPr>
          <a:xfrm>
            <a:off x="683568" y="44624"/>
            <a:ext cx="7812360" cy="6754670"/>
          </a:xfrm>
          <a:prstGeom prst="rect">
            <a:avLst/>
          </a:prstGeom>
        </p:spPr>
      </p:pic>
      <p:pic>
        <p:nvPicPr>
          <p:cNvPr id="14" name="Obraz 13" descr="skanuj00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60648"/>
            <a:ext cx="9144000" cy="6216804"/>
          </a:xfrm>
          <a:prstGeom prst="rect">
            <a:avLst/>
          </a:prstGeom>
        </p:spPr>
      </p:pic>
      <p:pic>
        <p:nvPicPr>
          <p:cNvPr id="15" name="Obraz 14" descr="skanuj000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4623" y="29447"/>
            <a:ext cx="8099825" cy="6828553"/>
          </a:xfrm>
          <a:prstGeom prst="rect">
            <a:avLst/>
          </a:prstGeom>
        </p:spPr>
      </p:pic>
      <p:pic>
        <p:nvPicPr>
          <p:cNvPr id="16" name="Obraz 15" descr="skanuj000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08459" y="34836"/>
            <a:ext cx="9252460" cy="6778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Ramy </a:t>
            </a:r>
            <a:r>
              <a:rPr lang="pl-PL" dirty="0" err="1" smtClean="0"/>
              <a:t>podłużnicowe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Budowa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podłużnice (belki ze stalowych kształtowników)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poprzeczki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ramy pośrednie </a:t>
            </a:r>
          </a:p>
          <a:p>
            <a:pPr marL="550926" indent="-514350">
              <a:buClr>
                <a:srgbClr val="FFFF00"/>
              </a:buClr>
            </a:pPr>
            <a:r>
              <a:rPr lang="pl-PL" sz="3200" dirty="0" smtClean="0">
                <a:solidFill>
                  <a:srgbClr val="FFFF00"/>
                </a:solidFill>
              </a:rPr>
              <a:t>Sposoby łączenia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nitowanie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spawanie </a:t>
            </a:r>
          </a:p>
          <a:p>
            <a:pPr marL="852678" lvl="1" indent="-514350">
              <a:buClr>
                <a:srgbClr val="FFFF00"/>
              </a:buClr>
            </a:pPr>
            <a:r>
              <a:rPr lang="pl-PL" sz="2800" dirty="0" smtClean="0">
                <a:solidFill>
                  <a:srgbClr val="FFFF00"/>
                </a:solidFill>
              </a:rPr>
              <a:t>skręcanie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Ramy </a:t>
            </a:r>
            <a:r>
              <a:rPr lang="pl-PL" dirty="0" err="1" smtClean="0"/>
              <a:t>podłużnicowe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550926" indent="-514350"/>
            <a:r>
              <a:rPr lang="pl-PL" sz="3200" dirty="0" smtClean="0">
                <a:solidFill>
                  <a:srgbClr val="FFFF00"/>
                </a:solidFill>
              </a:rPr>
              <a:t>Dodatkowe elementy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zderzaki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osłony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wkładki wzmacniające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wsporniki, otwory, półki i ucha</a:t>
            </a:r>
          </a:p>
          <a:p>
            <a:pPr marL="550926" indent="-514350"/>
            <a:r>
              <a:rPr lang="pl-PL" sz="3200" dirty="0" smtClean="0">
                <a:solidFill>
                  <a:srgbClr val="FFFF00"/>
                </a:solidFill>
              </a:rPr>
              <a:t>Sposoby mocowania elementów pojazdu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gumowe podkładki, poduszki, tuleje wibroizolacyjne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sprężyste elementy zawieszenia </a:t>
            </a:r>
            <a:br>
              <a:rPr lang="pl-PL" sz="2800" dirty="0" smtClean="0">
                <a:solidFill>
                  <a:srgbClr val="FFFF00"/>
                </a:solidFill>
              </a:rPr>
            </a:br>
            <a:r>
              <a:rPr lang="pl-PL" sz="2800" dirty="0" smtClean="0">
                <a:solidFill>
                  <a:srgbClr val="FFFF00"/>
                </a:solidFill>
              </a:rPr>
              <a:t>(sprężyny śrubowe, elementy gumowe, miechy pneumatyczne, amortyzatory, drążki stabilizatora)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6" name="Obraz 5" descr="skanuj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497" y="40684"/>
            <a:ext cx="7388911" cy="6817316"/>
          </a:xfrm>
          <a:prstGeom prst="rect">
            <a:avLst/>
          </a:prstGeom>
        </p:spPr>
      </p:pic>
      <p:pic>
        <p:nvPicPr>
          <p:cNvPr id="7" name="Obraz 6" descr="skanuj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439" y="2788920"/>
            <a:ext cx="9139943" cy="2512288"/>
          </a:xfrm>
          <a:prstGeom prst="rect">
            <a:avLst/>
          </a:prstGeom>
        </p:spPr>
      </p:pic>
      <p:pic>
        <p:nvPicPr>
          <p:cNvPr id="8" name="Obraz 7" descr="skanuj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1" y="2780928"/>
            <a:ext cx="9069907" cy="3915156"/>
          </a:xfrm>
          <a:prstGeom prst="rect">
            <a:avLst/>
          </a:prstGeom>
        </p:spPr>
      </p:pic>
      <p:pic>
        <p:nvPicPr>
          <p:cNvPr id="9" name="Obraz 8" descr="skanuj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86" y="980728"/>
            <a:ext cx="9104714" cy="5640964"/>
          </a:xfrm>
          <a:prstGeom prst="rect">
            <a:avLst/>
          </a:prstGeom>
        </p:spPr>
      </p:pic>
      <p:pic>
        <p:nvPicPr>
          <p:cNvPr id="10" name="Obraz 9" descr="skanuj0011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980728"/>
            <a:ext cx="9144000" cy="5825160"/>
          </a:xfrm>
          <a:prstGeom prst="rect">
            <a:avLst/>
          </a:prstGeom>
        </p:spPr>
      </p:pic>
      <p:pic>
        <p:nvPicPr>
          <p:cNvPr id="11" name="Obraz 10" descr="skanuj00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990" y="44624"/>
            <a:ext cx="8728498" cy="6789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Ramy </a:t>
            </a:r>
            <a:r>
              <a:rPr lang="pl-PL" dirty="0" err="1" smtClean="0"/>
              <a:t>podłużnicowe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550926" indent="-514350"/>
            <a:r>
              <a:rPr lang="pl-PL" sz="3200" dirty="0" smtClean="0">
                <a:solidFill>
                  <a:srgbClr val="FFFF00"/>
                </a:solidFill>
              </a:rPr>
              <a:t>Dodatkowe elementy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zderzaki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osłony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wkładki wzmacniające 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wsporniki, otwory, półki i ucha</a:t>
            </a:r>
          </a:p>
          <a:p>
            <a:pPr marL="550926" indent="-514350"/>
            <a:r>
              <a:rPr lang="pl-PL" sz="3200" dirty="0" smtClean="0">
                <a:solidFill>
                  <a:srgbClr val="FFFF00"/>
                </a:solidFill>
              </a:rPr>
              <a:t>Sposoby mocowania elementów pojazdu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gumowe podkładki, poduszki, tuleje wibroizolacyjne</a:t>
            </a:r>
          </a:p>
          <a:p>
            <a:pPr marL="852678" lvl="1" indent="-514350"/>
            <a:r>
              <a:rPr lang="pl-PL" sz="2800" dirty="0" smtClean="0">
                <a:solidFill>
                  <a:srgbClr val="FFFF00"/>
                </a:solidFill>
              </a:rPr>
              <a:t>sprężyste elementy zawieszenia </a:t>
            </a:r>
            <a:br>
              <a:rPr lang="pl-PL" sz="2800" dirty="0" smtClean="0">
                <a:solidFill>
                  <a:srgbClr val="FFFF00"/>
                </a:solidFill>
              </a:rPr>
            </a:br>
            <a:r>
              <a:rPr lang="pl-PL" sz="2800" dirty="0" smtClean="0">
                <a:solidFill>
                  <a:srgbClr val="FFFF00"/>
                </a:solidFill>
              </a:rPr>
              <a:t>(sprężyny śrubowe, elementy gumowe, miechy pneumatyczne, amortyzatory, drążki stabilizatora)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7F71-6808-4540-8857-3AC716C909A5}" type="datetime1">
              <a:rPr lang="pl-PL" smtClean="0"/>
              <a:pPr/>
              <a:t>2014-05-13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E50BA-3D50-4E40-A9CD-DA398C01BFE0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30647</TotalTime>
  <Words>593</Words>
  <Application>Microsoft Office PowerPoint</Application>
  <PresentationFormat>Pokaz na ekranie (4:3)</PresentationFormat>
  <Paragraphs>229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Techniczny</vt:lpstr>
      <vt:lpstr>ramy</vt:lpstr>
      <vt:lpstr>Budowa  i  zadania  ram</vt:lpstr>
      <vt:lpstr>Zadania ram</vt:lpstr>
      <vt:lpstr>Zadania ram</vt:lpstr>
      <vt:lpstr>Rodzaje ram</vt:lpstr>
      <vt:lpstr>Ramy podłużnicowe</vt:lpstr>
      <vt:lpstr>Ramy podłużnicowe</vt:lpstr>
      <vt:lpstr>Ramy podłużnicowe</vt:lpstr>
      <vt:lpstr>Ramy podłużnicowe</vt:lpstr>
      <vt:lpstr>Ramy krzyżowe</vt:lpstr>
      <vt:lpstr>Ramy podłużnicowe</vt:lpstr>
      <vt:lpstr>Ramy płytowe</vt:lpstr>
      <vt:lpstr>Ramy płytowe</vt:lpstr>
      <vt:lpstr>Ramy centralne</vt:lpstr>
      <vt:lpstr>Ramy centralne</vt:lpstr>
      <vt:lpstr>Ramy kratownicowe</vt:lpstr>
      <vt:lpstr>Ramy kratownicowe</vt:lpstr>
      <vt:lpstr>Ramy pomocnicze</vt:lpstr>
      <vt:lpstr>Ramy pomocnicze</vt:lpstr>
      <vt:lpstr>Zabezpieczenie antykorozyjne</vt:lpstr>
      <vt:lpstr>Slajd 21</vt:lpstr>
      <vt:lpstr>Sprawdzanie  i  naprawa  ram</vt:lpstr>
      <vt:lpstr>Kontrola ram</vt:lpstr>
      <vt:lpstr>Naprawa ram</vt:lpstr>
      <vt:lpstr>Deformacje ram</vt:lpstr>
      <vt:lpstr>Deformacje ram</vt:lpstr>
      <vt:lpstr>Stanowisko do naprawy ram</vt:lpstr>
      <vt:lpstr>Stanowisko do naprawy ram</vt:lpstr>
      <vt:lpstr>Prostowanie ram</vt:lpstr>
      <vt:lpstr>Prostowanie ram</vt:lpstr>
      <vt:lpstr>Slajd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Układy  zasilania  silników  ZS</dc:title>
  <dc:creator>Windows User</dc:creator>
  <cp:lastModifiedBy>Windows User</cp:lastModifiedBy>
  <cp:revision>304</cp:revision>
  <dcterms:created xsi:type="dcterms:W3CDTF">2012-09-05T15:16:19Z</dcterms:created>
  <dcterms:modified xsi:type="dcterms:W3CDTF">2014-05-13T10:59:25Z</dcterms:modified>
</cp:coreProperties>
</file>