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1DB162-AF3E-9E47-BAB0-7EA360394A71}" v="796" dt="2020-11-05T12:12:14.932"/>
    <p1510:client id="{7F772BB4-9887-8265-AE90-C68B88DEFB3F}" v="78" dt="2020-11-06T08:29:22.920"/>
    <p1510:client id="{A1AF4792-9487-F060-90AB-E25A45D51C52}" v="116" dt="2020-11-05T10:16:01.947"/>
    <p1510:client id="{CBBA60B4-AF65-463A-9F75-6FA52238694F}" v="141" dt="2020-10-28T12:46:33.916"/>
    <p1510:client id="{D1D82E5C-F083-6784-5E26-F510B6463AC7}" v="402" dt="2020-11-05T09:37:36.831"/>
    <p1510:client id="{E01F69FE-97E8-ED9C-CC7C-275900D2B606}" v="9" dt="2020-11-05T12:23:58.3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4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8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175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175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175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175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175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175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175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175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175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175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1750">
        <p159:morph option="byObjec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1750">
        <p159:morph option="byObject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pl.wikipedia.org/wiki/Religia" TargetMode="External"/><Relationship Id="rId3" Type="http://schemas.openxmlformats.org/officeDocument/2006/relationships/hyperlink" Target="https://pl.wikipedia.org/wiki/Richard_Dawkins" TargetMode="External"/><Relationship Id="rId7" Type="http://schemas.openxmlformats.org/officeDocument/2006/relationships/hyperlink" Target="https://pl.wikipedia.org/wiki/Terroryzm" TargetMode="External"/><Relationship Id="rId2" Type="http://schemas.openxmlformats.org/officeDocument/2006/relationships/hyperlink" Target="https://pl.wikipedia.org/wiki/200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l.wikipedia.org/wiki/Memetyka" TargetMode="External"/><Relationship Id="rId5" Type="http://schemas.openxmlformats.org/officeDocument/2006/relationships/hyperlink" Target="https://pl.wikipedia.org/wiki/Pseudonauka" TargetMode="External"/><Relationship Id="rId10" Type="http://schemas.openxmlformats.org/officeDocument/2006/relationships/hyperlink" Target="https://pl.wikipedia.org/wiki/Charles_Darwin" TargetMode="External"/><Relationship Id="rId4" Type="http://schemas.openxmlformats.org/officeDocument/2006/relationships/hyperlink" Target="https://pl.wikipedia.org/wiki/Esej" TargetMode="External"/><Relationship Id="rId9" Type="http://schemas.openxmlformats.org/officeDocument/2006/relationships/hyperlink" Target="https://pl.wikipedia.org/wiki/Kreacjonizm_%28pseudonauka%2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polecam </a:t>
            </a:r>
            <a:br>
              <a:rPr lang="en-US" dirty="0"/>
            </a:br>
            <a:r>
              <a:rPr lang="en-US" dirty="0" err="1"/>
              <a:t>interesujące</a:t>
            </a:r>
            <a:r>
              <a:rPr lang="en-US" dirty="0"/>
              <a:t>  </a:t>
            </a:r>
            <a:r>
              <a:rPr lang="en-US" dirty="0" err="1"/>
              <a:t>książki</a:t>
            </a:r>
            <a:br>
              <a:rPr lang="en-US" dirty="0"/>
            </a:br>
            <a:br>
              <a:rPr lang="en-US" dirty="0"/>
            </a:br>
            <a:r>
              <a:rPr lang="en-US" sz="3200" dirty="0" err="1"/>
              <a:t>biblioteki</a:t>
            </a:r>
            <a:r>
              <a:rPr lang="en-US" sz="3200" dirty="0">
                <a:ea typeface="+mj-lt"/>
                <a:cs typeface="+mj-lt"/>
              </a:rPr>
              <a:t> </a:t>
            </a:r>
            <a:r>
              <a:rPr lang="en-US" sz="3200" dirty="0" err="1">
                <a:ea typeface="+mj-lt"/>
                <a:cs typeface="+mj-lt"/>
              </a:rPr>
              <a:t>Zespołu</a:t>
            </a:r>
            <a:r>
              <a:rPr lang="en-US" sz="3200" dirty="0">
                <a:ea typeface="+mj-lt"/>
                <a:cs typeface="+mj-lt"/>
              </a:rPr>
              <a:t> </a:t>
            </a:r>
            <a:r>
              <a:rPr lang="en-US" sz="3200" dirty="0" err="1">
                <a:ea typeface="+mj-lt"/>
                <a:cs typeface="+mj-lt"/>
              </a:rPr>
              <a:t>Szkół</a:t>
            </a:r>
            <a:r>
              <a:rPr lang="en-US" sz="3200" dirty="0">
                <a:ea typeface="+mj-lt"/>
                <a:cs typeface="+mj-lt"/>
              </a:rPr>
              <a:t> </a:t>
            </a:r>
            <a:br>
              <a:rPr lang="en-US" sz="3200" dirty="0">
                <a:ea typeface="+mj-lt"/>
                <a:cs typeface="+mj-lt"/>
              </a:rPr>
            </a:br>
            <a:r>
              <a:rPr lang="en-US" sz="3200" dirty="0">
                <a:ea typeface="+mj-lt"/>
                <a:cs typeface="+mj-lt"/>
              </a:rPr>
              <a:t>IM. </a:t>
            </a:r>
            <a:r>
              <a:rPr lang="en-US" sz="3200" dirty="0" err="1">
                <a:ea typeface="+mj-lt"/>
                <a:cs typeface="+mj-lt"/>
              </a:rPr>
              <a:t>Konstytucji</a:t>
            </a:r>
            <a:r>
              <a:rPr lang="en-US" sz="3200" dirty="0">
                <a:ea typeface="+mj-lt"/>
                <a:cs typeface="+mj-lt"/>
              </a:rPr>
              <a:t> 3 </a:t>
            </a:r>
            <a:r>
              <a:rPr lang="en-US" sz="3200" dirty="0" err="1">
                <a:ea typeface="+mj-lt"/>
                <a:cs typeface="+mj-lt"/>
              </a:rPr>
              <a:t>maja</a:t>
            </a:r>
            <a:r>
              <a:rPr lang="en-US" sz="3200" dirty="0">
                <a:ea typeface="+mj-lt"/>
                <a:cs typeface="+mj-lt"/>
              </a:rPr>
              <a:t> w </a:t>
            </a:r>
            <a:r>
              <a:rPr lang="en-US" sz="3200" dirty="0" err="1">
                <a:ea typeface="+mj-lt"/>
                <a:cs typeface="+mj-lt"/>
              </a:rPr>
              <a:t>iławie</a:t>
            </a:r>
            <a:endParaRPr lang="en-US" sz="2800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91440" rIns="91440" bIns="91440" rtlCol="0" anchor="t">
            <a:normAutofit fontScale="85000" lnSpcReduction="10000"/>
          </a:bodyPr>
          <a:lstStyle/>
          <a:p>
            <a:r>
              <a:rPr lang="en-US" sz="2400" dirty="0" err="1"/>
              <a:t>Część</a:t>
            </a:r>
            <a:r>
              <a:rPr lang="en-US" sz="2400" dirty="0"/>
              <a:t> 1</a:t>
            </a:r>
          </a:p>
          <a:p>
            <a:pPr algn="r"/>
            <a:r>
              <a:rPr lang="en-US" sz="2400" dirty="0"/>
              <a:t>Listopad 2020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2863268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1750">
        <p159:morph option="byObject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CE580D1-F917-4567-AFB4-99AA9B52A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F5620B8-A2D8-4568-B566-F0453A0D9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C7D2BA4-4B7A-4596-8BCC-5CF7154238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977F1E1-2B6F-4BB6-899F-67D8764D83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8175EAF0-48CE-49F4-B56C-B82955AA63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4C9E375-D6B0-462B-82F1-D3EC629067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F86A3A9-0958-4AEC-8836-6C050320D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3458" y="964769"/>
            <a:ext cx="5525305" cy="2376915"/>
          </a:xfrm>
        </p:spPr>
        <p:txBody>
          <a:bodyPr vert="horz" lIns="91440" tIns="45720" rIns="91440" bIns="0" rtlCol="0" anchor="b">
            <a:normAutofit/>
          </a:bodyPr>
          <a:lstStyle/>
          <a:p>
            <a:r>
              <a:rPr lang="en-US" sz="4000" dirty="0" err="1"/>
              <a:t>Nieskończone</a:t>
            </a:r>
            <a:r>
              <a:rPr lang="en-US" sz="4000" dirty="0"/>
              <a:t> </a:t>
            </a:r>
            <a:r>
              <a:rPr lang="en-US" sz="4000" dirty="0" err="1"/>
              <a:t>światy</a:t>
            </a:r>
            <a:r>
              <a:rPr lang="en-US" sz="4000" dirty="0"/>
              <a:t> jane</a:t>
            </a:r>
            <a:br>
              <a:rPr lang="en-US" sz="4000" dirty="0"/>
            </a:br>
            <a:br>
              <a:rPr lang="en-US" dirty="0"/>
            </a:br>
            <a:r>
              <a:rPr lang="en-US" sz="4000" dirty="0"/>
              <a:t>Kristin Cashore 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4B3D6FB-6FB6-4507-90DA-D0A7946DD8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93458" y="3529159"/>
            <a:ext cx="5530919" cy="1612688"/>
          </a:xfrm>
        </p:spPr>
        <p:txBody>
          <a:bodyPr vert="horz" lIns="91440" tIns="91440" rIns="91440" bIns="91440" rtlCol="0" anchor="t">
            <a:normAutofit/>
          </a:bodyPr>
          <a:lstStyle/>
          <a:p>
            <a:r>
              <a:rPr lang="en-US" sz="3200" cap="all" dirty="0" err="1"/>
              <a:t>Powieść</a:t>
            </a:r>
            <a:r>
              <a:rPr lang="en-US" sz="3200" cap="all" dirty="0"/>
              <a:t> </a:t>
            </a:r>
            <a:r>
              <a:rPr lang="en-US" sz="3200" cap="all" dirty="0" err="1"/>
              <a:t>dla</a:t>
            </a:r>
            <a:r>
              <a:rPr lang="en-US" sz="3200" cap="all" dirty="0"/>
              <a:t> </a:t>
            </a:r>
            <a:r>
              <a:rPr lang="en-US" sz="3200" cap="all" dirty="0" err="1"/>
              <a:t>nastolatków</a:t>
            </a:r>
            <a:r>
              <a:rPr lang="en-US" sz="3200" cap="all" dirty="0"/>
              <a:t>.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E2603107-74B9-41ED-A864-525D7D704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32239" y="482171"/>
            <a:ext cx="4074533" cy="5149101"/>
            <a:chOff x="7463259" y="583365"/>
            <a:chExt cx="4074533" cy="5181928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A7FC16FA-1473-4C96-AAE0-5C8A06EE07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3259" y="583365"/>
              <a:ext cx="4074533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1AE58F83-0189-4676-8369-F2DB506FFB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76318" y="915807"/>
              <a:ext cx="3450289" cy="4494927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Obraz 5" descr="Obraz zawierający tekst&#10;&#10;Opis wygenerowany automatycznie">
            <a:extLst>
              <a:ext uri="{FF2B5EF4-FFF2-40B4-BE49-F238E27FC236}">
                <a16:creationId xmlns:a16="http://schemas.microsoft.com/office/drawing/2014/main" id="{E8968908-F148-4C08-9450-D359F50FA7FE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3"/>
          <a:srcRect t="3556" r="4" b="3560"/>
          <a:stretch/>
        </p:blipFill>
        <p:spPr>
          <a:xfrm>
            <a:off x="1271223" y="1116345"/>
            <a:ext cx="2799103" cy="3866172"/>
          </a:xfrm>
          <a:prstGeom prst="rect">
            <a:avLst/>
          </a:prstGeom>
        </p:spPr>
      </p:pic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B788CC7-8F6B-4224-89AE-39A6B06A87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93459" y="3526496"/>
            <a:ext cx="553611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28" name="Picture 27">
            <a:extLst>
              <a:ext uri="{FF2B5EF4-FFF2-40B4-BE49-F238E27FC236}">
                <a16:creationId xmlns:a16="http://schemas.microsoft.com/office/drawing/2014/main" id="{0972F198-BBC2-4369-B014-8A6CC8F449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2B3B27E-140E-4C73-B427-1D8D6D6D7B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161803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1750">
        <p159:morph option="byObject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3DDD04B-A9F5-45A1-AB17-01B459BEC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/>
              <a:t>Nieskończone światy </a:t>
            </a:r>
            <a:r>
              <a:rPr lang="pl-PL" dirty="0" err="1"/>
              <a:t>Jane</a:t>
            </a:r>
            <a:br>
              <a:rPr lang="pl-PL" dirty="0"/>
            </a:br>
            <a:r>
              <a:rPr lang="pl-PL" sz="2400" dirty="0"/>
              <a:t>7 miejsce na liście bestsellerów </a:t>
            </a:r>
            <a:r>
              <a:rPr lang="pl-PL" sz="2400" dirty="0" err="1"/>
              <a:t>nyt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BDCA789E-5940-479B-8C05-52CC2566A22F}"/>
              </a:ext>
            </a:extLst>
          </p:cNvPr>
          <p:cNvSpPr txBox="1"/>
          <p:nvPr/>
        </p:nvSpPr>
        <p:spPr>
          <a:xfrm>
            <a:off x="1223963" y="2105025"/>
            <a:ext cx="9363074" cy="34163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dirty="0" err="1"/>
              <a:t>Osiemnastoletnia</a:t>
            </a:r>
            <a:r>
              <a:rPr lang="en-US" sz="2400" dirty="0"/>
              <a:t> Jane,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zaproszenie</a:t>
            </a:r>
            <a:r>
              <a:rPr lang="en-US" sz="2400" dirty="0"/>
              <a:t> </a:t>
            </a:r>
            <a:r>
              <a:rPr lang="en-US" sz="2400" dirty="0" err="1"/>
              <a:t>swojej</a:t>
            </a:r>
            <a:r>
              <a:rPr lang="en-US" sz="2400" dirty="0"/>
              <a:t> </a:t>
            </a:r>
            <a:r>
              <a:rPr lang="en-US" sz="2400" dirty="0" err="1"/>
              <a:t>byłej</a:t>
            </a:r>
            <a:r>
              <a:rPr lang="en-US" sz="2400" dirty="0"/>
              <a:t> </a:t>
            </a:r>
            <a:r>
              <a:rPr lang="en-US" sz="2400" dirty="0" err="1"/>
              <a:t>korepetytorki</a:t>
            </a:r>
            <a:r>
              <a:rPr lang="en-US" sz="2400" dirty="0"/>
              <a:t>, </a:t>
            </a:r>
            <a:r>
              <a:rPr lang="en-US" sz="2400" dirty="0" err="1"/>
              <a:t>przybywa</a:t>
            </a:r>
            <a:r>
              <a:rPr lang="en-US" sz="2400" dirty="0"/>
              <a:t> do </a:t>
            </a:r>
            <a:r>
              <a:rPr lang="en-US" sz="2400" dirty="0" err="1"/>
              <a:t>posiadłości</a:t>
            </a:r>
            <a:r>
              <a:rPr lang="en-US" sz="2400" dirty="0"/>
              <a:t> </a:t>
            </a:r>
            <a:r>
              <a:rPr lang="en-US" sz="2400" dirty="0" err="1"/>
              <a:t>rodziny</a:t>
            </a:r>
            <a:r>
              <a:rPr lang="en-US" sz="2400" dirty="0"/>
              <a:t> Trashów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coroczną</a:t>
            </a:r>
            <a:r>
              <a:rPr lang="en-US" sz="2400" dirty="0"/>
              <a:t> </a:t>
            </a:r>
            <a:r>
              <a:rPr lang="en-US" sz="2400" dirty="0" err="1"/>
              <a:t>galę</a:t>
            </a:r>
            <a:r>
              <a:rPr lang="en-US" sz="2400" dirty="0"/>
              <a:t>. Dom, </a:t>
            </a:r>
            <a:r>
              <a:rPr lang="en-US" sz="2400" dirty="0" err="1"/>
              <a:t>wypełniony</a:t>
            </a:r>
            <a:r>
              <a:rPr lang="en-US" sz="2400" dirty="0"/>
              <a:t> po </a:t>
            </a:r>
            <a:r>
              <a:rPr lang="en-US" sz="2400" dirty="0" err="1"/>
              <a:t>brzegi</a:t>
            </a:r>
            <a:r>
              <a:rPr lang="en-US" sz="2400" dirty="0"/>
              <a:t> </a:t>
            </a:r>
            <a:r>
              <a:rPr lang="en-US" sz="2400" dirty="0" err="1"/>
              <a:t>cennymi</a:t>
            </a:r>
            <a:r>
              <a:rPr lang="en-US" sz="2400" dirty="0"/>
              <a:t> </a:t>
            </a:r>
            <a:r>
              <a:rPr lang="en-US" sz="2400" dirty="0" err="1"/>
              <a:t>artefaktami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dziełami</a:t>
            </a:r>
            <a:r>
              <a:rPr lang="en-US" sz="2400" dirty="0"/>
              <a:t> </a:t>
            </a:r>
            <a:r>
              <a:rPr lang="en-US" sz="2400" dirty="0" err="1"/>
              <a:t>sztuki</a:t>
            </a:r>
            <a:r>
              <a:rPr lang="en-US" sz="2400" dirty="0"/>
              <a:t>, </a:t>
            </a:r>
            <a:br>
              <a:rPr lang="en-US" sz="2400" dirty="0"/>
            </a:br>
            <a:r>
              <a:rPr lang="en-US" sz="2400" dirty="0"/>
              <a:t>jest </a:t>
            </a:r>
            <a:r>
              <a:rPr lang="en-US" sz="2400" dirty="0" err="1"/>
              <a:t>kwintesencją</a:t>
            </a:r>
            <a:r>
              <a:rPr lang="en-US" sz="2400" dirty="0"/>
              <a:t> </a:t>
            </a:r>
            <a:r>
              <a:rPr lang="en-US" sz="2400" dirty="0" err="1"/>
              <a:t>luksusu</a:t>
            </a:r>
            <a:r>
              <a:rPr lang="en-US" sz="2400" dirty="0"/>
              <a:t>, a </a:t>
            </a:r>
            <a:r>
              <a:rPr lang="en-US" sz="2400" dirty="0" err="1"/>
              <a:t>przepych</a:t>
            </a:r>
            <a:r>
              <a:rPr lang="en-US" sz="2400" dirty="0"/>
              <a:t> </a:t>
            </a:r>
            <a:r>
              <a:rPr lang="en-US" sz="2400" dirty="0" err="1"/>
              <a:t>wylewa</a:t>
            </a:r>
            <a:r>
              <a:rPr lang="en-US" sz="2400" dirty="0"/>
              <a:t> </a:t>
            </a:r>
            <a:r>
              <a:rPr lang="en-US" sz="2400" dirty="0" err="1"/>
              <a:t>się</a:t>
            </a:r>
            <a:r>
              <a:rPr lang="en-US" sz="2400" dirty="0"/>
              <a:t> </a:t>
            </a:r>
            <a:r>
              <a:rPr lang="en-US" sz="2400" dirty="0" err="1"/>
              <a:t>zeń</a:t>
            </a:r>
            <a:r>
              <a:rPr lang="en-US" sz="2400" dirty="0"/>
              <a:t> </a:t>
            </a:r>
            <a:r>
              <a:rPr lang="en-US" sz="2400" dirty="0" err="1"/>
              <a:t>drzwiami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oknami</a:t>
            </a:r>
            <a:r>
              <a:rPr lang="en-US" sz="2400" dirty="0"/>
              <a:t>. </a:t>
            </a:r>
            <a:br>
              <a:rPr lang="en-US" sz="2400" dirty="0"/>
            </a:br>
            <a:r>
              <a:rPr lang="en-US" sz="2400" dirty="0"/>
              <a:t>W </a:t>
            </a:r>
            <a:r>
              <a:rPr lang="en-US" sz="2400" dirty="0" err="1"/>
              <a:t>pewnej</a:t>
            </a:r>
            <a:r>
              <a:rPr lang="en-US" sz="2400" dirty="0"/>
              <a:t> </a:t>
            </a:r>
            <a:r>
              <a:rPr lang="en-US" sz="2400" dirty="0" err="1"/>
              <a:t>chwili</a:t>
            </a:r>
            <a:r>
              <a:rPr lang="en-US" sz="2400" dirty="0"/>
              <a:t> </a:t>
            </a:r>
            <a:r>
              <a:rPr lang="en-US" sz="2400" dirty="0" err="1"/>
              <a:t>okazuje</a:t>
            </a:r>
            <a:r>
              <a:rPr lang="en-US" sz="2400" dirty="0"/>
              <a:t> </a:t>
            </a:r>
            <a:r>
              <a:rPr lang="en-US" sz="2400" dirty="0" err="1"/>
              <a:t>się</a:t>
            </a:r>
            <a:r>
              <a:rPr lang="en-US" sz="2400" dirty="0"/>
              <a:t>, </a:t>
            </a:r>
            <a:r>
              <a:rPr lang="en-US" sz="2400" dirty="0" err="1"/>
              <a:t>że</a:t>
            </a:r>
            <a:r>
              <a:rPr lang="en-US" sz="2400" dirty="0"/>
              <a:t> </a:t>
            </a:r>
            <a:r>
              <a:rPr lang="en-US" sz="2400" dirty="0" err="1"/>
              <a:t>dwa</a:t>
            </a:r>
            <a:r>
              <a:rPr lang="en-US" sz="2400" dirty="0"/>
              <a:t> </a:t>
            </a:r>
            <a:r>
              <a:rPr lang="en-US" sz="2400" dirty="0" err="1"/>
              <a:t>dzieła</a:t>
            </a:r>
            <a:r>
              <a:rPr lang="en-US" sz="2400" dirty="0"/>
              <a:t> </a:t>
            </a:r>
            <a:r>
              <a:rPr lang="en-US" sz="2400" dirty="0" err="1"/>
              <a:t>sztuki</a:t>
            </a:r>
            <a:r>
              <a:rPr lang="en-US" sz="2400" dirty="0"/>
              <a:t> </a:t>
            </a:r>
            <a:r>
              <a:rPr lang="en-US" sz="2400" dirty="0">
                <a:latin typeface="Arial Unicode MS"/>
                <a:ea typeface="Arial Unicode MS"/>
                <a:cs typeface="Arial Unicode MS"/>
              </a:rPr>
              <a:t>‒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 err="1"/>
              <a:t>obraz</a:t>
            </a:r>
            <a:r>
              <a:rPr lang="en-US" sz="2400" dirty="0"/>
              <a:t> </a:t>
            </a:r>
            <a:r>
              <a:rPr lang="en-US" sz="2400" dirty="0" err="1"/>
              <a:t>Vermeera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rzeźbę</a:t>
            </a:r>
            <a:r>
              <a:rPr lang="en-US" sz="2400" dirty="0"/>
              <a:t> </a:t>
            </a:r>
            <a:r>
              <a:rPr lang="en-US" sz="2400" dirty="0" err="1"/>
              <a:t>Brancusiego</a:t>
            </a:r>
            <a:r>
              <a:rPr lang="en-US" sz="2400" dirty="0"/>
              <a:t> </a:t>
            </a:r>
            <a:r>
              <a:rPr lang="en-US" sz="2400" dirty="0">
                <a:latin typeface="Arial Unicode MS"/>
                <a:ea typeface="Arial Unicode MS"/>
                <a:cs typeface="Arial Unicode MS"/>
              </a:rPr>
              <a:t>‒</a:t>
            </a:r>
            <a:r>
              <a:rPr lang="en-US" sz="2400" dirty="0"/>
              <a:t> </a:t>
            </a:r>
            <a:r>
              <a:rPr lang="en-US" sz="2400" dirty="0" err="1"/>
              <a:t>skradziono</a:t>
            </a:r>
            <a:r>
              <a:rPr lang="en-US" sz="2400" dirty="0"/>
              <a:t>.</a:t>
            </a:r>
            <a:br>
              <a:rPr lang="en-US" sz="2400" dirty="0"/>
            </a:br>
            <a:r>
              <a:rPr lang="en-US" sz="2400" dirty="0" err="1"/>
              <a:t>Zaczyna</a:t>
            </a:r>
            <a:r>
              <a:rPr lang="en-US" sz="2400" dirty="0"/>
              <a:t> </a:t>
            </a:r>
            <a:r>
              <a:rPr lang="en-US" sz="2400" dirty="0" err="1"/>
              <a:t>się</a:t>
            </a:r>
            <a:r>
              <a:rPr lang="en-US" sz="2400" dirty="0"/>
              <a:t> </a:t>
            </a:r>
            <a:r>
              <a:rPr lang="en-US" sz="2400" dirty="0" err="1"/>
              <a:t>poszukiwanie</a:t>
            </a:r>
            <a:r>
              <a:rPr lang="en-US" sz="2400" dirty="0"/>
              <a:t>, a </a:t>
            </a:r>
            <a:r>
              <a:rPr lang="en-US" sz="2400" dirty="0" err="1"/>
              <a:t>cała</a:t>
            </a:r>
            <a:r>
              <a:rPr lang="en-US" sz="2400" dirty="0"/>
              <a:t> </a:t>
            </a:r>
            <a:r>
              <a:rPr lang="en-US" sz="2400" dirty="0" err="1"/>
              <a:t>akcja</a:t>
            </a:r>
            <a:r>
              <a:rPr lang="en-US" sz="2400" dirty="0"/>
              <a:t> jest </a:t>
            </a:r>
            <a:r>
              <a:rPr lang="en-US" sz="2400" dirty="0" err="1"/>
              <a:t>uzależniona</a:t>
            </a:r>
            <a:r>
              <a:rPr lang="en-US" sz="2400" dirty="0"/>
              <a:t> od </a:t>
            </a:r>
            <a:r>
              <a:rPr lang="en-US" sz="2400" dirty="0" err="1"/>
              <a:t>decyzji</a:t>
            </a:r>
            <a:r>
              <a:rPr lang="en-US" sz="2400" dirty="0"/>
              <a:t> </a:t>
            </a:r>
            <a:r>
              <a:rPr lang="en-US" sz="2400" dirty="0" err="1"/>
              <a:t>podjętych</a:t>
            </a:r>
            <a:r>
              <a:rPr lang="en-US" sz="2400" dirty="0"/>
              <a:t> </a:t>
            </a:r>
            <a:r>
              <a:rPr lang="en-US" sz="2400" dirty="0" err="1"/>
              <a:t>przez</a:t>
            </a:r>
            <a:r>
              <a:rPr lang="en-US" sz="2400" dirty="0"/>
              <a:t> Jane. W </a:t>
            </a:r>
            <a:r>
              <a:rPr lang="en-US" sz="2400" dirty="0" err="1"/>
              <a:t>zależności</a:t>
            </a:r>
            <a:r>
              <a:rPr lang="en-US" sz="2400" dirty="0"/>
              <a:t> od </a:t>
            </a:r>
            <a:r>
              <a:rPr lang="en-US" sz="2400" dirty="0" err="1"/>
              <a:t>tego</a:t>
            </a:r>
            <a:r>
              <a:rPr lang="en-US" sz="2400" dirty="0"/>
              <a:t>, </a:t>
            </a:r>
            <a:r>
              <a:rPr lang="en-US" sz="2400" dirty="0" err="1"/>
              <a:t>którą</a:t>
            </a:r>
            <a:r>
              <a:rPr lang="en-US" sz="2400" dirty="0"/>
              <a:t> </a:t>
            </a:r>
            <a:r>
              <a:rPr lang="en-US" sz="2400" dirty="0" err="1"/>
              <a:t>decyzję</a:t>
            </a:r>
            <a:r>
              <a:rPr lang="en-US" sz="2400" dirty="0"/>
              <a:t> </a:t>
            </a:r>
            <a:r>
              <a:rPr lang="en-US" sz="2400" dirty="0" err="1"/>
              <a:t>bohaterka</a:t>
            </a:r>
            <a:r>
              <a:rPr lang="en-US" sz="2400" dirty="0"/>
              <a:t> </a:t>
            </a:r>
            <a:r>
              <a:rPr lang="en-US" sz="2400" dirty="0" err="1"/>
              <a:t>podejmie</a:t>
            </a:r>
            <a:r>
              <a:rPr lang="en-US" sz="2400" dirty="0"/>
              <a:t>, </a:t>
            </a:r>
            <a:r>
              <a:rPr lang="en-US" sz="2400" dirty="0" err="1"/>
              <a:t>jej</a:t>
            </a:r>
            <a:r>
              <a:rPr lang="en-US" sz="2400" dirty="0"/>
              <a:t> </a:t>
            </a:r>
            <a:r>
              <a:rPr lang="en-US" sz="2400" dirty="0" err="1"/>
              <a:t>losy</a:t>
            </a:r>
            <a:r>
              <a:rPr lang="en-US" sz="2400" dirty="0"/>
              <a:t> </a:t>
            </a:r>
            <a:r>
              <a:rPr lang="en-US" sz="2400" dirty="0" err="1"/>
              <a:t>potoczą</a:t>
            </a:r>
            <a:r>
              <a:rPr lang="en-US" sz="2400" dirty="0"/>
              <a:t> </a:t>
            </a:r>
            <a:r>
              <a:rPr lang="en-US" sz="2400" dirty="0" err="1"/>
              <a:t>się</a:t>
            </a:r>
            <a:r>
              <a:rPr lang="en-US" sz="2400" dirty="0"/>
              <a:t> </a:t>
            </a:r>
            <a:r>
              <a:rPr lang="en-US" sz="2400" dirty="0" err="1"/>
              <a:t>inaczej</a:t>
            </a:r>
            <a:r>
              <a:rPr lang="en-US" sz="2400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366249811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1750">
        <p159:morph option="byObject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CB0FEB-C713-42B4-9034-47CCC87EA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dirty="0"/>
              <a:t>Szpilki za milion</a:t>
            </a:r>
            <a:br>
              <a:rPr lang="pl-PL" dirty="0"/>
            </a:br>
            <a:br>
              <a:rPr lang="pl-PL" dirty="0"/>
            </a:br>
            <a:r>
              <a:rPr lang="pl-PL" sz="4000" dirty="0"/>
              <a:t>Izabela  </a:t>
            </a:r>
            <a:r>
              <a:rPr lang="pl-PL" sz="4000" dirty="0" err="1"/>
              <a:t>Szylko</a:t>
            </a:r>
            <a:endParaRPr lang="pl-PL" sz="4000" dirty="0"/>
          </a:p>
        </p:txBody>
      </p:sp>
      <p:pic>
        <p:nvPicPr>
          <p:cNvPr id="5" name="Obraz 5" descr="Obraz zawierający kubek, żywność, kawa, kufel&#10;&#10;Opis wygenerowany automatycznie">
            <a:extLst>
              <a:ext uri="{FF2B5EF4-FFF2-40B4-BE49-F238E27FC236}">
                <a16:creationId xmlns:a16="http://schemas.microsoft.com/office/drawing/2014/main" id="{9CBCD517-0A2A-474D-8467-3540136C6909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t="982" b="982"/>
          <a:stretch/>
        </p:blipFill>
        <p:spPr/>
      </p:pic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3F07A8F-F399-49C5-9C34-C633DF61142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sz="3200" dirty="0"/>
              <a:t>Komedia kryminalna.</a:t>
            </a:r>
          </a:p>
        </p:txBody>
      </p:sp>
    </p:spTree>
    <p:extLst>
      <p:ext uri="{BB962C8B-B14F-4D97-AF65-F5344CB8AC3E}">
        <p14:creationId xmlns:p14="http://schemas.microsoft.com/office/powerpoint/2010/main" val="141020507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1750">
        <p159:morph option="byObject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59BDB0-7253-4956-AB74-FFC161682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Szpilki za milion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83B812-3E3B-44E5-8A22-CE8645466E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0259" y="2015732"/>
            <a:ext cx="10034595" cy="3450613"/>
          </a:xfrm>
        </p:spPr>
        <p:txBody>
          <a:bodyPr/>
          <a:lstStyle/>
          <a:p>
            <a:pPr marL="0" indent="0" algn="ctr">
              <a:buNone/>
            </a:pPr>
            <a:r>
              <a:rPr lang="pl-PL" sz="2400" dirty="0">
                <a:ea typeface="+mn-lt"/>
                <a:cs typeface="+mn-lt"/>
              </a:rPr>
              <a:t>Zakręcona komedia kryminalna</a:t>
            </a:r>
            <a:br>
              <a:rPr lang="pl-PL" sz="2400" dirty="0">
                <a:ea typeface="+mn-lt"/>
                <a:cs typeface="+mn-lt"/>
              </a:rPr>
            </a:br>
            <a:r>
              <a:rPr lang="pl-PL" sz="2400" dirty="0">
                <a:ea typeface="+mn-lt"/>
                <a:cs typeface="+mn-lt"/>
              </a:rPr>
              <a:t> Uczciwy złodziej, perfidna celebrytka i oszukany kochanek – to musi być mieszanka wybuchowa!</a:t>
            </a:r>
            <a:br>
              <a:rPr lang="pl-PL" sz="2400" dirty="0">
                <a:ea typeface="+mn-lt"/>
                <a:cs typeface="+mn-lt"/>
              </a:rPr>
            </a:br>
            <a:r>
              <a:rPr lang="pl-PL" sz="2400" dirty="0">
                <a:ea typeface="+mn-lt"/>
                <a:cs typeface="+mn-lt"/>
              </a:rPr>
              <a:t> Jacek </a:t>
            </a:r>
            <a:r>
              <a:rPr lang="pl-PL" sz="2400" dirty="0" err="1">
                <a:ea typeface="+mn-lt"/>
                <a:cs typeface="+mn-lt"/>
              </a:rPr>
              <a:t>Sparowski</a:t>
            </a:r>
            <a:r>
              <a:rPr lang="pl-PL" sz="2400" dirty="0">
                <a:ea typeface="+mn-lt"/>
                <a:cs typeface="+mn-lt"/>
              </a:rPr>
              <a:t> tego samego dnia traci pracę, dziewczynę i dach nad głową. Kiedy wynajmuje pokój u ciotki przyjaciela i zostaje zatrudniony w nowej firmie, wydaje się, że pech wreszcie przestanie go prześladować. Ale prawdziwe kłopoty dopiero się zaczynają….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15543333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1750">
        <p159:morph option="byObject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15AC41-7FBA-4DE0-AB43-6AD09AAFB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/>
              <a:t>W tym miesiącu to tyle...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D5F05EA-D44C-43AF-95EA-FBC0A142AC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800" dirty="0"/>
              <a:t>Jeśli zainteresowała Cię któraś z prezentowanych pozycji </a:t>
            </a:r>
            <a:br>
              <a:rPr lang="pl-PL" sz="2800" dirty="0"/>
            </a:br>
            <a:r>
              <a:rPr lang="pl-PL" sz="2800" dirty="0"/>
              <a:t>- zapraszam do biblioteki szkolnej </a:t>
            </a:r>
            <a:br>
              <a:rPr lang="pl-PL" sz="2800" dirty="0"/>
            </a:br>
            <a:r>
              <a:rPr lang="pl-PL" sz="2800" i="1" dirty="0"/>
              <a:t>(po wcześniejszym umówieniu się) </a:t>
            </a:r>
            <a:br>
              <a:rPr lang="pl-PL" sz="2800" dirty="0"/>
            </a:br>
            <a:r>
              <a:rPr lang="pl-PL" sz="2800" dirty="0"/>
              <a:t>te i inne książki są do Waszej dyspozycji.</a:t>
            </a:r>
            <a:endParaRPr lang="pl-PL" dirty="0"/>
          </a:p>
          <a:p>
            <a:pPr marL="0" indent="0" algn="r">
              <a:buNone/>
            </a:pPr>
            <a:r>
              <a:rPr lang="pl-PL" sz="2800" i="1" dirty="0"/>
              <a:t>Dziękuję za uwagę</a:t>
            </a:r>
          </a:p>
          <a:p>
            <a:pPr marL="0" indent="0" algn="r">
              <a:buNone/>
            </a:pPr>
            <a:r>
              <a:rPr lang="pl-PL" i="1" dirty="0"/>
              <a:t>Katarzyna Kraszewska</a:t>
            </a:r>
          </a:p>
        </p:txBody>
      </p:sp>
    </p:spTree>
    <p:extLst>
      <p:ext uri="{BB962C8B-B14F-4D97-AF65-F5344CB8AC3E}">
        <p14:creationId xmlns:p14="http://schemas.microsoft.com/office/powerpoint/2010/main" val="315943952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175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CE9B6C-E624-4C78-B026-31E227CEB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4000" dirty="0"/>
              <a:t>Błękitna pustynia</a:t>
            </a:r>
            <a:br>
              <a:rPr lang="pl-PL" dirty="0"/>
            </a:br>
            <a:br>
              <a:rPr lang="pl-PL" dirty="0"/>
            </a:br>
            <a:r>
              <a:rPr lang="pl-PL" sz="4000" dirty="0"/>
              <a:t>Rafał Molenda</a:t>
            </a:r>
            <a:br>
              <a:rPr lang="pl-PL" dirty="0"/>
            </a:br>
            <a:endParaRPr lang="pl-PL" dirty="0"/>
          </a:p>
        </p:txBody>
      </p:sp>
      <p:pic>
        <p:nvPicPr>
          <p:cNvPr id="5" name="Obraz 5" descr="Obraz zawierający tekst, książka, mężczyzna, osoba&#10;&#10;Opis wygenerowany automatycznie">
            <a:extLst>
              <a:ext uri="{FF2B5EF4-FFF2-40B4-BE49-F238E27FC236}">
                <a16:creationId xmlns:a16="http://schemas.microsoft.com/office/drawing/2014/main" id="{B3688BD7-A899-4701-A1C2-E36175AB6221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t="1887" b="1887"/>
          <a:stretch/>
        </p:blipFill>
        <p:spPr>
          <a:xfrm>
            <a:off x="8177500" y="1122542"/>
            <a:ext cx="2684949" cy="3866327"/>
          </a:xfrm>
        </p:spPr>
      </p:pic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C6769F9-8526-4F7D-B047-EC821808C98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pl-PL" sz="3200" dirty="0"/>
              <a:t>Pozycja z dziedziny reportażu wojennego, dla ludzi poszukujących prawdy o współczesnej wojnie.</a:t>
            </a:r>
          </a:p>
          <a:p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251483031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175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>
            <a:extLst>
              <a:ext uri="{FF2B5EF4-FFF2-40B4-BE49-F238E27FC236}">
                <a16:creationId xmlns:a16="http://schemas.microsoft.com/office/drawing/2014/main" id="{23522FE7-5A29-4EF6-B1EF-2CA55748A7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5" name="Picture 54">
            <a:extLst>
              <a:ext uri="{FF2B5EF4-FFF2-40B4-BE49-F238E27FC236}">
                <a16:creationId xmlns:a16="http://schemas.microsoft.com/office/drawing/2014/main" id="{C2192E09-EBC7-416C-B887-DFF915D7F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2924498D-E084-44BE-A196-CFCE35564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14C12901-9FCC-461E-A64A-89B4791235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61" name="Rectangle 60">
            <a:extLst>
              <a:ext uri="{FF2B5EF4-FFF2-40B4-BE49-F238E27FC236}">
                <a16:creationId xmlns:a16="http://schemas.microsoft.com/office/drawing/2014/main" id="{29C51009-A09A-4689-8E6C-F8FC99E6A8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6384C34-C23D-489B-BB5E-F2D9B45BD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797" y="1600199"/>
            <a:ext cx="3869945" cy="42976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200" b="0" i="0" kern="1200" cap="all" dirty="0">
                <a:effectLst/>
                <a:latin typeface="+mj-lt"/>
                <a:ea typeface="+mj-ea"/>
                <a:cs typeface="+mj-cs"/>
              </a:rPr>
              <a:t>Błękitna pustynia, RafałA MolendY-</a:t>
            </a:r>
            <a:br>
              <a:rPr lang="en-US" sz="2200" b="0" i="0" kern="1200" cap="all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US" sz="2200" b="0" i="0" kern="1200" cap="all" dirty="0">
                <a:effectLst/>
                <a:latin typeface="+mj-lt"/>
                <a:ea typeface="+mj-ea"/>
                <a:cs typeface="+mj-cs"/>
              </a:rPr>
              <a:t> to </a:t>
            </a:r>
            <a:r>
              <a:rPr lang="en-US" sz="2200" b="0" i="0" kern="1200" cap="all" dirty="0" err="1">
                <a:effectLst/>
                <a:latin typeface="+mj-lt"/>
                <a:ea typeface="+mj-ea"/>
                <a:cs typeface="+mj-cs"/>
              </a:rPr>
              <a:t>fabularyzowany</a:t>
            </a:r>
            <a:r>
              <a:rPr lang="en-US" sz="2200" b="0" i="0" kern="1200" cap="all" dirty="0"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2200" b="0" i="0" kern="1200" cap="all" dirty="0" err="1">
                <a:effectLst/>
                <a:latin typeface="+mj-lt"/>
                <a:ea typeface="+mj-ea"/>
                <a:cs typeface="+mj-cs"/>
              </a:rPr>
              <a:t>reportaż</a:t>
            </a:r>
            <a:r>
              <a:rPr lang="en-US" sz="2200" b="0" i="0" kern="1200" cap="all" dirty="0"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2200" b="0" i="0" kern="1200" cap="all" dirty="0" err="1">
                <a:effectLst/>
                <a:latin typeface="+mj-lt"/>
                <a:ea typeface="+mj-ea"/>
                <a:cs typeface="+mj-cs"/>
              </a:rPr>
              <a:t>wojenny</a:t>
            </a:r>
            <a:r>
              <a:rPr lang="en-US" sz="2200" b="0" i="0" kern="1200" cap="all" dirty="0">
                <a:effectLst/>
                <a:latin typeface="+mj-lt"/>
                <a:ea typeface="+mj-ea"/>
                <a:cs typeface="+mj-cs"/>
              </a:rPr>
              <a:t>, </a:t>
            </a:r>
            <a:r>
              <a:rPr lang="en-US" sz="2200" b="0" i="0" kern="1200" cap="all" dirty="0" err="1">
                <a:effectLst/>
                <a:latin typeface="+mj-lt"/>
                <a:ea typeface="+mj-ea"/>
                <a:cs typeface="+mj-cs"/>
              </a:rPr>
              <a:t>opowiadający</a:t>
            </a:r>
            <a:r>
              <a:rPr lang="en-US" sz="2200" b="0" i="0" kern="1200" cap="all" dirty="0">
                <a:effectLst/>
                <a:latin typeface="+mj-lt"/>
                <a:ea typeface="+mj-ea"/>
                <a:cs typeface="+mj-cs"/>
              </a:rPr>
              <a:t> o </a:t>
            </a:r>
            <a:r>
              <a:rPr lang="en-US" sz="2200" b="0" i="0" kern="1200" cap="all" dirty="0" err="1">
                <a:effectLst/>
                <a:latin typeface="+mj-lt"/>
                <a:ea typeface="+mj-ea"/>
                <a:cs typeface="+mj-cs"/>
              </a:rPr>
              <a:t>wydarzeniach</a:t>
            </a:r>
            <a:r>
              <a:rPr lang="en-US" sz="2200" b="0" i="0" kern="1200" cap="all" dirty="0"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2200" b="0" i="0" kern="1200" cap="all" dirty="0" err="1">
                <a:effectLst/>
                <a:latin typeface="+mj-lt"/>
                <a:ea typeface="+mj-ea"/>
                <a:cs typeface="+mj-cs"/>
              </a:rPr>
              <a:t>jakie</a:t>
            </a:r>
            <a:r>
              <a:rPr lang="en-US" sz="2200" b="0" i="0" kern="1200" cap="all" dirty="0"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2200" b="0" i="0" kern="1200" cap="all" dirty="0" err="1">
                <a:effectLst/>
                <a:latin typeface="+mj-lt"/>
                <a:ea typeface="+mj-ea"/>
                <a:cs typeface="+mj-cs"/>
              </a:rPr>
              <a:t>miały</a:t>
            </a:r>
            <a:r>
              <a:rPr lang="en-US" sz="2200" b="0" i="0" kern="1200" cap="all" dirty="0">
                <a:effectLst/>
                <a:latin typeface="+mj-lt"/>
                <a:ea typeface="+mj-ea"/>
                <a:cs typeface="+mj-cs"/>
              </a:rPr>
              <a:t> miejsce podczas XII zmiany Polskiego Kontyngentu Wojskowego w Afganistanie. </a:t>
            </a: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9EC65442-F244-409C-BF44-C5D6472E81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148839"/>
            <a:ext cx="0" cy="32004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2182891-8DAE-4326-ABA1-FEAA65F036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24851" y="1140124"/>
            <a:ext cx="6144380" cy="536160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dirty="0"/>
              <a:t>Misja </a:t>
            </a:r>
            <a:r>
              <a:rPr lang="en-US" sz="2400" dirty="0" err="1"/>
              <a:t>stabilizacyjna</a:t>
            </a:r>
            <a:r>
              <a:rPr lang="en-US" sz="2400" dirty="0"/>
              <a:t> w </a:t>
            </a:r>
            <a:r>
              <a:rPr lang="en-US" sz="2400" dirty="0" err="1"/>
              <a:t>Afganistanie</a:t>
            </a:r>
            <a:r>
              <a:rPr lang="en-US" sz="2400" dirty="0"/>
              <a:t> </a:t>
            </a:r>
            <a:r>
              <a:rPr lang="en-US" sz="2400" dirty="0" err="1"/>
              <a:t>może</a:t>
            </a:r>
            <a:r>
              <a:rPr lang="en-US" sz="2400" dirty="0"/>
              <a:t> </a:t>
            </a:r>
            <a:r>
              <a:rPr lang="en-US" sz="2400" dirty="0" err="1"/>
              <a:t>być</a:t>
            </a:r>
            <a:r>
              <a:rPr lang="en-US" sz="2400" dirty="0"/>
              <a:t> </a:t>
            </a:r>
            <a:r>
              <a:rPr lang="en-US" sz="2400" dirty="0" err="1"/>
              <a:t>dla</a:t>
            </a:r>
            <a:r>
              <a:rPr lang="en-US" sz="2400" dirty="0"/>
              <a:t> </a:t>
            </a:r>
            <a:r>
              <a:rPr lang="en-US" sz="2400" dirty="0" err="1"/>
              <a:t>każdego</a:t>
            </a:r>
            <a:r>
              <a:rPr lang="en-US" sz="2400" dirty="0"/>
              <a:t> </a:t>
            </a:r>
            <a:r>
              <a:rPr lang="en-US" sz="2400" dirty="0" err="1"/>
              <a:t>czymś</a:t>
            </a:r>
            <a:r>
              <a:rPr lang="en-US" sz="2400" dirty="0"/>
              <a:t> </a:t>
            </a:r>
            <a:r>
              <a:rPr lang="en-US" sz="2400" dirty="0" err="1"/>
              <a:t>innym</a:t>
            </a:r>
            <a:r>
              <a:rPr lang="en-US" sz="2400" dirty="0"/>
              <a:t>. </a:t>
            </a:r>
            <a:r>
              <a:rPr lang="en-US" sz="2400" dirty="0" err="1"/>
              <a:t>Inaczej</a:t>
            </a:r>
            <a:r>
              <a:rPr lang="en-US" sz="2400" dirty="0"/>
              <a:t> </a:t>
            </a:r>
            <a:r>
              <a:rPr lang="en-US" sz="2400" dirty="0" err="1"/>
              <a:t>patrzą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nią</a:t>
            </a:r>
            <a:r>
              <a:rPr lang="en-US" sz="2400" dirty="0"/>
              <a:t> </a:t>
            </a:r>
            <a:r>
              <a:rPr lang="en-US" sz="2400" dirty="0" err="1"/>
              <a:t>politycy</a:t>
            </a:r>
            <a:r>
              <a:rPr lang="en-US" sz="2400" dirty="0"/>
              <a:t>, </a:t>
            </a:r>
            <a:r>
              <a:rPr lang="en-US" sz="2400" dirty="0" err="1"/>
              <a:t>inaczej</a:t>
            </a:r>
            <a:r>
              <a:rPr lang="en-US" sz="2400" dirty="0"/>
              <a:t> </a:t>
            </a:r>
            <a:r>
              <a:rPr lang="en-US" sz="2400" dirty="0" err="1"/>
              <a:t>mieszkańcy</a:t>
            </a:r>
            <a:r>
              <a:rPr lang="en-US" sz="2400" dirty="0"/>
              <a:t>, a </a:t>
            </a:r>
            <a:r>
              <a:rPr lang="en-US" sz="2400" dirty="0" err="1"/>
              <a:t>jeszcze</a:t>
            </a:r>
            <a:r>
              <a:rPr lang="en-US" sz="2400" dirty="0"/>
              <a:t> </a:t>
            </a:r>
            <a:r>
              <a:rPr lang="en-US" sz="2400" dirty="0" err="1"/>
              <a:t>inaczej</a:t>
            </a:r>
            <a:r>
              <a:rPr lang="en-US" sz="2400" dirty="0"/>
              <a:t> </a:t>
            </a:r>
            <a:r>
              <a:rPr lang="en-US" sz="2400" dirty="0" err="1"/>
              <a:t>ludzie</a:t>
            </a:r>
            <a:r>
              <a:rPr lang="en-US" sz="2400" dirty="0"/>
              <a:t> </a:t>
            </a:r>
            <a:r>
              <a:rPr lang="en-US" sz="2400" dirty="0" err="1"/>
              <a:t>bezpiecznie</a:t>
            </a:r>
            <a:r>
              <a:rPr lang="en-US" sz="2400" dirty="0"/>
              <a:t> </a:t>
            </a:r>
            <a:r>
              <a:rPr lang="en-US" sz="2400" dirty="0" err="1"/>
              <a:t>pozostający</a:t>
            </a:r>
            <a:r>
              <a:rPr lang="en-US" sz="2400" dirty="0"/>
              <a:t> w </a:t>
            </a:r>
            <a:r>
              <a:rPr lang="en-US" sz="2400" dirty="0" err="1"/>
              <a:t>kraju</a:t>
            </a:r>
            <a:r>
              <a:rPr lang="en-US" sz="2400" dirty="0"/>
              <a:t>. A </a:t>
            </a:r>
            <a:r>
              <a:rPr lang="en-US" sz="2400" dirty="0" err="1"/>
              <a:t>czym</a:t>
            </a:r>
            <a:r>
              <a:rPr lang="en-US" sz="2400" dirty="0"/>
              <a:t> jest </a:t>
            </a:r>
            <a:r>
              <a:rPr lang="en-US" sz="2400" dirty="0" err="1"/>
              <a:t>misja</a:t>
            </a:r>
            <a:r>
              <a:rPr lang="en-US" sz="2400" dirty="0"/>
              <a:t> </a:t>
            </a:r>
            <a:r>
              <a:rPr lang="en-US" sz="2400" dirty="0" err="1"/>
              <a:t>dla</a:t>
            </a:r>
            <a:r>
              <a:rPr lang="en-US" sz="2400" dirty="0"/>
              <a:t> </a:t>
            </a:r>
            <a:r>
              <a:rPr lang="en-US" sz="2400" dirty="0" err="1"/>
              <a:t>samych</a:t>
            </a:r>
            <a:r>
              <a:rPr lang="en-US" sz="2400" dirty="0"/>
              <a:t> </a:t>
            </a:r>
            <a:r>
              <a:rPr lang="en-US" sz="2400" dirty="0" err="1"/>
              <a:t>żołnierzy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jak </a:t>
            </a:r>
            <a:r>
              <a:rPr lang="en-US" sz="2400" dirty="0" err="1"/>
              <a:t>radzą</a:t>
            </a:r>
            <a:r>
              <a:rPr lang="en-US" sz="2400" dirty="0"/>
              <a:t> </a:t>
            </a:r>
            <a:r>
              <a:rPr lang="en-US" sz="2400" dirty="0" err="1"/>
              <a:t>sobie</a:t>
            </a:r>
            <a:r>
              <a:rPr lang="en-US" sz="2400" dirty="0"/>
              <a:t> z </a:t>
            </a:r>
            <a:r>
              <a:rPr lang="en-US" sz="2400" dirty="0" err="1"/>
              <a:t>jej</a:t>
            </a:r>
            <a:r>
              <a:rPr lang="en-US" sz="2400" dirty="0"/>
              <a:t> </a:t>
            </a:r>
            <a:r>
              <a:rPr lang="en-US" sz="2400" dirty="0" err="1"/>
              <a:t>pełnieniem</a:t>
            </a:r>
            <a:r>
              <a:rPr lang="en-US" sz="2400" dirty="0"/>
              <a:t>? O </a:t>
            </a:r>
            <a:r>
              <a:rPr lang="en-US" sz="2400" dirty="0" err="1"/>
              <a:t>tym</a:t>
            </a:r>
            <a:r>
              <a:rPr lang="en-US" sz="2400" dirty="0"/>
              <a:t> </a:t>
            </a:r>
            <a:r>
              <a:rPr lang="en-US" sz="2400" dirty="0" err="1"/>
              <a:t>właśnie</a:t>
            </a:r>
            <a:r>
              <a:rPr lang="en-US" sz="2400" dirty="0"/>
              <a:t> </a:t>
            </a:r>
            <a:r>
              <a:rPr lang="en-US" sz="2400" dirty="0" err="1"/>
              <a:t>próbuje</a:t>
            </a:r>
            <a:r>
              <a:rPr lang="en-US" sz="2400" dirty="0"/>
              <a:t> </a:t>
            </a:r>
            <a:r>
              <a:rPr lang="en-US" sz="2400" dirty="0" err="1"/>
              <a:t>opowiedzieć</a:t>
            </a:r>
            <a:r>
              <a:rPr lang="en-US" sz="2400" dirty="0"/>
              <a:t> </a:t>
            </a:r>
            <a:r>
              <a:rPr lang="en-US" sz="2400" dirty="0" err="1"/>
              <a:t>nam</a:t>
            </a:r>
            <a:r>
              <a:rPr lang="en-US" sz="2400" dirty="0"/>
              <a:t> reporter… </a:t>
            </a:r>
            <a:endParaRPr lang="pl-PL" sz="2400" dirty="0"/>
          </a:p>
          <a:p>
            <a:pPr algn="r"/>
            <a:r>
              <a:rPr lang="en-US" dirty="0"/>
              <a:t>Robert </a:t>
            </a:r>
            <a:r>
              <a:rPr lang="en-US" dirty="0" err="1"/>
              <a:t>Ciombor</a:t>
            </a:r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47555461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175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CE580D1-F917-4567-AFB4-99AA9B52A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F5620B8-A2D8-4568-B566-F0453A0D9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C7D2BA4-4B7A-4596-8BCC-5CF7154238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977F1E1-2B6F-4BB6-899F-67D8764D83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8175EAF0-48CE-49F4-B56C-B82955AA63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4C9E375-D6B0-462B-82F1-D3EC629067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6839132-C705-4833-BA90-F613519E6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3458" y="964769"/>
            <a:ext cx="5525305" cy="2376915"/>
          </a:xfrm>
        </p:spPr>
        <p:txBody>
          <a:bodyPr vert="horz" lIns="91440" tIns="45720" rIns="91440" bIns="0" rtlCol="0" anchor="b">
            <a:normAutofit/>
          </a:bodyPr>
          <a:lstStyle/>
          <a:p>
            <a:r>
              <a:rPr lang="en-US" sz="4200" dirty="0" err="1"/>
              <a:t>Księżycowy</a:t>
            </a:r>
            <a:r>
              <a:rPr lang="en-US" sz="4200" dirty="0"/>
              <a:t> </a:t>
            </a:r>
            <a:r>
              <a:rPr lang="en-US" sz="4200" dirty="0" err="1"/>
              <a:t>blask</a:t>
            </a:r>
            <a:r>
              <a:rPr lang="en-US" sz="4200" dirty="0"/>
              <a:t> </a:t>
            </a:r>
            <a:br>
              <a:rPr lang="en-US" sz="4200" dirty="0"/>
            </a:br>
            <a:r>
              <a:rPr lang="en-US" sz="2000" dirty="0"/>
              <a:t>T. 1 </a:t>
            </a:r>
            <a:r>
              <a:rPr lang="en-US" sz="2000" dirty="0" err="1"/>
              <a:t>księżycowej</a:t>
            </a:r>
            <a:r>
              <a:rPr lang="en-US" sz="2000" dirty="0"/>
              <a:t> </a:t>
            </a:r>
            <a:r>
              <a:rPr lang="en-US" sz="2000" dirty="0" err="1"/>
              <a:t>sagi</a:t>
            </a:r>
            <a:br>
              <a:rPr lang="en-US" sz="2000" dirty="0"/>
            </a:br>
            <a:br>
              <a:rPr lang="en-US" sz="2000" dirty="0"/>
            </a:br>
            <a:r>
              <a:rPr lang="en-US" sz="4000" dirty="0"/>
              <a:t>Marah  Woolf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0535DAD7-EB8D-430F-BA11-744EE3A994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93458" y="3529159"/>
            <a:ext cx="5530919" cy="1612688"/>
          </a:xfrm>
        </p:spPr>
        <p:txBody>
          <a:bodyPr vert="horz" lIns="91440" tIns="91440" rIns="91440" bIns="91440" rtlCol="0" anchor="t">
            <a:normAutofit/>
          </a:bodyPr>
          <a:lstStyle/>
          <a:p>
            <a:r>
              <a:rPr lang="en-US" sz="2800" cap="all" dirty="0" err="1"/>
              <a:t>powieść</a:t>
            </a:r>
            <a:r>
              <a:rPr lang="en-US" sz="2800" cap="all" dirty="0"/>
              <a:t> </a:t>
            </a:r>
            <a:r>
              <a:rPr lang="en-US" sz="2800" cap="all" dirty="0" err="1"/>
              <a:t>dla</a:t>
            </a:r>
            <a:r>
              <a:rPr lang="en-US" sz="2800" cap="all" dirty="0"/>
              <a:t> </a:t>
            </a:r>
            <a:r>
              <a:rPr lang="en-US" sz="2800" cap="all" dirty="0" err="1"/>
              <a:t>młodzieży</a:t>
            </a:r>
            <a:r>
              <a:rPr lang="en-US" sz="2800" cap="all" dirty="0"/>
              <a:t> </a:t>
            </a:r>
            <a:br>
              <a:rPr lang="en-US" sz="2800" cap="all" dirty="0"/>
            </a:br>
            <a:r>
              <a:rPr lang="en-US" sz="2800" cap="all" dirty="0"/>
              <a:t>z </a:t>
            </a:r>
            <a:r>
              <a:rPr lang="en-US" sz="2800" cap="all" dirty="0" err="1"/>
              <a:t>elementami</a:t>
            </a:r>
            <a:r>
              <a:rPr lang="en-US" sz="2800" cap="all" dirty="0"/>
              <a:t> fantasy.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E2603107-74B9-41ED-A864-525D7D704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32239" y="482171"/>
            <a:ext cx="4074533" cy="5149101"/>
            <a:chOff x="7463259" y="583365"/>
            <a:chExt cx="4074533" cy="5181928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A7FC16FA-1473-4C96-AAE0-5C8A06EE07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3259" y="583365"/>
              <a:ext cx="4074533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1AE58F83-0189-4676-8369-F2DB506FFB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76318" y="915807"/>
              <a:ext cx="3450289" cy="4494927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Obraz 5" descr="Obraz zawierający tekst&#10;&#10;Opis wygenerowany automatycznie">
            <a:extLst>
              <a:ext uri="{FF2B5EF4-FFF2-40B4-BE49-F238E27FC236}">
                <a16:creationId xmlns:a16="http://schemas.microsoft.com/office/drawing/2014/main" id="{BF85A6FA-A5B1-497F-9142-DECEA9B3EB02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3"/>
          <a:srcRect r="-1" b="4350"/>
          <a:stretch/>
        </p:blipFill>
        <p:spPr>
          <a:xfrm>
            <a:off x="1271223" y="1116345"/>
            <a:ext cx="2799103" cy="3866172"/>
          </a:xfrm>
          <a:prstGeom prst="rect">
            <a:avLst/>
          </a:prstGeom>
        </p:spPr>
      </p:pic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B788CC7-8F6B-4224-89AE-39A6B06A87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93459" y="3526496"/>
            <a:ext cx="553611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28" name="Picture 27">
            <a:extLst>
              <a:ext uri="{FF2B5EF4-FFF2-40B4-BE49-F238E27FC236}">
                <a16:creationId xmlns:a16="http://schemas.microsoft.com/office/drawing/2014/main" id="{0972F198-BBC2-4369-B014-8A6CC8F449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2B3B27E-140E-4C73-B427-1D8D6D6D7B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967765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175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7BFB483-06AB-42EC-A2BB-1F6E566E1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Pierwszy tom z cyklu: Księżycowa saga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1CFB9E6-8F3F-43C0-B42D-53F855FB3E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9519074" cy="344859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l-PL" sz="2400" dirty="0">
                <a:ea typeface="+mn-lt"/>
                <a:cs typeface="+mn-lt"/>
              </a:rPr>
              <a:t>Opowiada o niełatwej miłości dwojga nastolatków. Emma po śmierci mamy wyjeżdża z Waszyngtonu i musi zamieszkać z nieznaną dotąd rodziną w Szkocji. Nie przypuszcza, że spotka tam miłość swojego życia - tajemniczego i niedostępnego </a:t>
            </a:r>
            <a:r>
              <a:rPr lang="pl-PL" sz="2400" dirty="0" err="1">
                <a:ea typeface="+mn-lt"/>
                <a:cs typeface="+mn-lt"/>
              </a:rPr>
              <a:t>Caluma</a:t>
            </a:r>
            <a:r>
              <a:rPr lang="pl-PL" sz="2400" dirty="0">
                <a:ea typeface="+mn-lt"/>
                <a:cs typeface="+mn-lt"/>
              </a:rPr>
              <a:t>. Jest to powieść o dojrzewaniu, trudnej miłości </a:t>
            </a:r>
            <a:br>
              <a:rPr lang="pl-PL" sz="2400" dirty="0">
                <a:ea typeface="+mn-lt"/>
                <a:cs typeface="+mn-lt"/>
              </a:rPr>
            </a:br>
            <a:r>
              <a:rPr lang="pl-PL" sz="2400" dirty="0">
                <a:ea typeface="+mn-lt"/>
                <a:cs typeface="+mn-lt"/>
              </a:rPr>
              <a:t>i odwadze, by wytrwale dążyć do celu i spełniać marzenia…</a:t>
            </a:r>
            <a:endParaRPr lang="pl-PL"/>
          </a:p>
          <a:p>
            <a:pPr marL="0" indent="0">
              <a:buNone/>
            </a:pPr>
            <a:r>
              <a:rPr lang="pl-PL" sz="2400" b="1" dirty="0">
                <a:ea typeface="+mn-lt"/>
                <a:cs typeface="+mn-lt"/>
              </a:rPr>
              <a:t>J</a:t>
            </a:r>
            <a:r>
              <a:rPr lang="pl-PL" sz="2400" b="1" i="1" dirty="0">
                <a:ea typeface="+mn-lt"/>
                <a:cs typeface="+mn-lt"/>
              </a:rPr>
              <a:t>eśli chcesz dowiedzieć się jak potoczyły się losy Emmy i </a:t>
            </a:r>
            <a:r>
              <a:rPr lang="pl-PL" sz="2400" b="1" i="1" dirty="0" err="1">
                <a:ea typeface="+mn-lt"/>
                <a:cs typeface="+mn-lt"/>
              </a:rPr>
              <a:t>Caluma</a:t>
            </a:r>
            <a:r>
              <a:rPr lang="pl-PL" sz="2400" b="1" i="1" dirty="0">
                <a:ea typeface="+mn-lt"/>
                <a:cs typeface="+mn-lt"/>
              </a:rPr>
              <a:t> sięgnij po tę właśnie książkę…</a:t>
            </a:r>
            <a:r>
              <a:rPr lang="pl-PL" sz="2400" dirty="0">
                <a:ea typeface="+mn-lt"/>
                <a:cs typeface="+mn-lt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0521006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175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B8AB3D1-3762-4898-9844-FAB08F4EF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4000" dirty="0"/>
              <a:t>Tysiąc pocałunków</a:t>
            </a:r>
            <a:br>
              <a:rPr lang="pl-PL" sz="4000" dirty="0"/>
            </a:br>
            <a:br>
              <a:rPr lang="pl-PL" sz="4000" dirty="0"/>
            </a:br>
            <a:r>
              <a:rPr lang="pl-PL" sz="4000" dirty="0" err="1"/>
              <a:t>Tillie</a:t>
            </a:r>
            <a:r>
              <a:rPr lang="pl-PL" sz="4000" dirty="0"/>
              <a:t>  cole</a:t>
            </a:r>
          </a:p>
        </p:txBody>
      </p:sp>
      <p:pic>
        <p:nvPicPr>
          <p:cNvPr id="5" name="Obraz 5" descr="Obraz zawierający osoba, mężczyzna, trzymający, żywność&#10;&#10;Opis wygenerowany automatycznie">
            <a:extLst>
              <a:ext uri="{FF2B5EF4-FFF2-40B4-BE49-F238E27FC236}">
                <a16:creationId xmlns:a16="http://schemas.microsoft.com/office/drawing/2014/main" id="{1B07DAFA-3644-4536-9D4E-F098CB98343D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t="1225" b="1225"/>
          <a:stretch/>
        </p:blipFill>
        <p:spPr/>
      </p:pic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A7DEF39-6732-4FC9-9A68-95E47A7BEE5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sz="3200" dirty="0"/>
              <a:t>Książka dla wielbicielek romantycznych historii...</a:t>
            </a:r>
          </a:p>
        </p:txBody>
      </p:sp>
    </p:spTree>
    <p:extLst>
      <p:ext uri="{BB962C8B-B14F-4D97-AF65-F5344CB8AC3E}">
        <p14:creationId xmlns:p14="http://schemas.microsoft.com/office/powerpoint/2010/main" val="70902265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1750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C898809-370F-40BF-8949-97B78C1F6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Tysiąc pocałunków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CDD9E7-053E-4133-9132-5A8164FC2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2400" dirty="0">
                <a:ea typeface="+mn-lt"/>
                <a:cs typeface="+mn-lt"/>
              </a:rPr>
              <a:t>to powieść o wielkiej miłości, której nie zniszczył ani upływ czasu ani odległość dzieląca bohaterów. Chłopak i dziewczyna. Uczucie powstałe w jednej chwili, pielęgnowane później latami. Więź, której nie był w stanie zniszczyć ani czas, ani odległość. Która miała przetrwać już do końca. </a:t>
            </a:r>
            <a:br>
              <a:rPr lang="pl-PL" sz="2400" dirty="0">
                <a:ea typeface="+mn-lt"/>
                <a:cs typeface="+mn-lt"/>
              </a:rPr>
            </a:br>
            <a:r>
              <a:rPr lang="pl-PL" sz="2400" dirty="0">
                <a:ea typeface="+mn-lt"/>
                <a:cs typeface="+mn-lt"/>
              </a:rPr>
              <a:t>A przynajmniej tak zakładali…. </a:t>
            </a:r>
            <a:br>
              <a:rPr lang="pl-PL" sz="2400" dirty="0">
                <a:ea typeface="+mn-lt"/>
                <a:cs typeface="+mn-lt"/>
              </a:rPr>
            </a:br>
            <a:r>
              <a:rPr lang="pl-PL" sz="2400" b="1" dirty="0">
                <a:ea typeface="+mn-lt"/>
                <a:cs typeface="+mn-lt"/>
              </a:rPr>
              <a:t>J</a:t>
            </a:r>
            <a:r>
              <a:rPr lang="pl-PL" sz="2400" b="1" i="1" dirty="0">
                <a:ea typeface="+mn-lt"/>
                <a:cs typeface="+mn-lt"/>
              </a:rPr>
              <a:t>eśli chcesz dowiedzieć się jak potoczyły się losy Emmy i </a:t>
            </a:r>
            <a:r>
              <a:rPr lang="pl-PL" sz="2400" b="1" i="1" dirty="0" err="1">
                <a:ea typeface="+mn-lt"/>
                <a:cs typeface="+mn-lt"/>
              </a:rPr>
              <a:t>Caluma</a:t>
            </a:r>
            <a:r>
              <a:rPr lang="pl-PL" sz="2400" b="1" i="1" dirty="0">
                <a:ea typeface="+mn-lt"/>
                <a:cs typeface="+mn-lt"/>
              </a:rPr>
              <a:t> sięgnij po tę właśnie książkę…</a:t>
            </a:r>
            <a:r>
              <a:rPr lang="pl-PL" sz="2400" dirty="0">
                <a:ea typeface="+mn-lt"/>
                <a:cs typeface="+mn-lt"/>
              </a:rPr>
              <a:t> </a:t>
            </a:r>
            <a:endParaRPr lang="pl-PL" sz="2400"/>
          </a:p>
        </p:txBody>
      </p:sp>
    </p:spTree>
    <p:extLst>
      <p:ext uri="{BB962C8B-B14F-4D97-AF65-F5344CB8AC3E}">
        <p14:creationId xmlns:p14="http://schemas.microsoft.com/office/powerpoint/2010/main" val="232705041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1750">
        <p159:morph option="byObjec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CABCAE3-64FC-4149-819F-2C1812824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12FDCFE-9AD2-4D8A-8CBF-B3AA37EBF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BD463FC-4CA8-4FF4-85A3-AF9F4B98D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ECF35C3-8B44-4F4B-BD25-4C01823DB2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56412368-7E6B-4064-B6FA-72DF6DA0C2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014FE20-9BCC-4219-A8AD-B1C110BD55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343264E-91D6-43CD-AA32-C1C2758B8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2617" y="976508"/>
            <a:ext cx="5525305" cy="2367221"/>
          </a:xfrm>
        </p:spPr>
        <p:txBody>
          <a:bodyPr vert="horz" lIns="91440" tIns="45720" rIns="91440" bIns="0" rtlCol="0" anchor="b">
            <a:normAutofit/>
          </a:bodyPr>
          <a:lstStyle/>
          <a:p>
            <a:r>
              <a:rPr lang="en-US" sz="4200" dirty="0" err="1"/>
              <a:t>Kapłan</a:t>
            </a:r>
            <a:r>
              <a:rPr lang="en-US" sz="4200" dirty="0"/>
              <a:t> </a:t>
            </a:r>
            <a:r>
              <a:rPr lang="en-US" sz="4200" dirty="0" err="1"/>
              <a:t>Diabła</a:t>
            </a:r>
            <a:r>
              <a:rPr lang="en-US" sz="4200" dirty="0"/>
              <a:t>. </a:t>
            </a:r>
            <a:br>
              <a:rPr lang="en-US" sz="4200" dirty="0"/>
            </a:br>
            <a:br>
              <a:rPr lang="en-US" sz="2800" dirty="0"/>
            </a:br>
            <a:r>
              <a:rPr lang="en-US" sz="4000" dirty="0"/>
              <a:t>Richard  Dawkins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9D6507A-6960-4216-BED6-8DF565E0A1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02586" y="3531204"/>
            <a:ext cx="5769044" cy="1582764"/>
          </a:xfrm>
        </p:spPr>
        <p:txBody>
          <a:bodyPr vert="horz" lIns="91440" tIns="91440" rIns="91440" bIns="91440" rtlCol="0" anchor="t">
            <a:normAutofit fontScale="92500"/>
          </a:bodyPr>
          <a:lstStyle/>
          <a:p>
            <a:r>
              <a:rPr lang="en-US" sz="3200" cap="all" dirty="0" err="1">
                <a:ea typeface="+mn-lt"/>
                <a:cs typeface="+mn-lt"/>
              </a:rPr>
              <a:t>Opowieści</a:t>
            </a:r>
            <a:r>
              <a:rPr lang="en-US" sz="3200" cap="all" dirty="0">
                <a:ea typeface="+mn-lt"/>
                <a:cs typeface="+mn-lt"/>
              </a:rPr>
              <a:t> o </a:t>
            </a:r>
            <a:r>
              <a:rPr lang="en-US" sz="3200" cap="all" dirty="0" err="1">
                <a:ea typeface="+mn-lt"/>
                <a:cs typeface="+mn-lt"/>
              </a:rPr>
              <a:t>nadziei</a:t>
            </a:r>
            <a:r>
              <a:rPr lang="en-US" sz="3200" cap="all" dirty="0">
                <a:ea typeface="+mn-lt"/>
                <a:cs typeface="+mn-lt"/>
              </a:rPr>
              <a:t>, </a:t>
            </a:r>
            <a:r>
              <a:rPr lang="en-US" sz="3200" cap="all" dirty="0" err="1">
                <a:ea typeface="+mn-lt"/>
                <a:cs typeface="+mn-lt"/>
              </a:rPr>
              <a:t>kłamstwie</a:t>
            </a:r>
            <a:r>
              <a:rPr lang="en-US" sz="3200" cap="all" dirty="0">
                <a:ea typeface="+mn-lt"/>
                <a:cs typeface="+mn-lt"/>
              </a:rPr>
              <a:t>, </a:t>
            </a:r>
            <a:r>
              <a:rPr lang="en-US" sz="3200" cap="all" dirty="0" err="1">
                <a:ea typeface="+mn-lt"/>
                <a:cs typeface="+mn-lt"/>
              </a:rPr>
              <a:t>nauce</a:t>
            </a:r>
            <a:r>
              <a:rPr lang="en-US" sz="3200" cap="all" dirty="0">
                <a:ea typeface="+mn-lt"/>
                <a:cs typeface="+mn-lt"/>
              </a:rPr>
              <a:t> </a:t>
            </a:r>
            <a:r>
              <a:rPr lang="en-US" sz="3200" cap="all" dirty="0" err="1">
                <a:ea typeface="+mn-lt"/>
                <a:cs typeface="+mn-lt"/>
              </a:rPr>
              <a:t>i</a:t>
            </a:r>
            <a:r>
              <a:rPr lang="en-US" sz="3200" cap="all" dirty="0">
                <a:ea typeface="+mn-lt"/>
                <a:cs typeface="+mn-lt"/>
              </a:rPr>
              <a:t> </a:t>
            </a:r>
            <a:r>
              <a:rPr lang="en-US" sz="3200" cap="all" dirty="0" err="1">
                <a:ea typeface="+mn-lt"/>
                <a:cs typeface="+mn-lt"/>
              </a:rPr>
              <a:t>miłości</a:t>
            </a:r>
            <a:r>
              <a:rPr lang="en-US" sz="3200" cap="all" dirty="0">
                <a:ea typeface="+mn-lt"/>
                <a:cs typeface="+mn-lt"/>
              </a:rPr>
              <a:t>.</a:t>
            </a:r>
            <a:endParaRPr lang="pl-PL" dirty="0" err="1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661C966-C6C8-4667-903D-E68521C357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2618" y="3528543"/>
            <a:ext cx="553611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24" name="Group 23">
            <a:extLst>
              <a:ext uri="{FF2B5EF4-FFF2-40B4-BE49-F238E27FC236}">
                <a16:creationId xmlns:a16="http://schemas.microsoft.com/office/drawing/2014/main" id="{36439133-030D-427C-AADE-2B48B1991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77388" y="482171"/>
            <a:ext cx="4074533" cy="5149101"/>
            <a:chOff x="7477388" y="482171"/>
            <a:chExt cx="4074533" cy="5149101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2C11378B-6628-411A-9A79-CF10232D7D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77388" y="482171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08E6BF6A-26B8-45E6-887E-FE78A7984F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90447" y="812507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82388B0B-738B-4313-8674-79D97E74A0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51624" y="977965"/>
            <a:ext cx="3119444" cy="4135339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az 5" descr="Obraz zawierający tekst&#10;&#10;Opis wygenerowany automatycznie">
            <a:extLst>
              <a:ext uri="{FF2B5EF4-FFF2-40B4-BE49-F238E27FC236}">
                <a16:creationId xmlns:a16="http://schemas.microsoft.com/office/drawing/2014/main" id="{7FFF12BD-7FEC-4F37-B98F-1F95A36237B9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3"/>
          <a:srcRect t="1225" b="1225"/>
          <a:stretch/>
        </p:blipFill>
        <p:spPr>
          <a:xfrm>
            <a:off x="8118871" y="1116345"/>
            <a:ext cx="2794106" cy="386617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6DF84359-5DD6-461B-9519-90AA2F46C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90BC892-CE86-41EE-8A3B-2178D5170C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796692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1750">
        <p159:morph option="byObjec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F82833-B234-4701-90C4-47C102C3E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KapłAn</a:t>
            </a:r>
            <a:r>
              <a:rPr lang="pl-PL" dirty="0"/>
              <a:t> Diabła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4EFEC21-816B-4922-AEBE-0D892EB35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713808"/>
            <a:ext cx="9603275" cy="3752537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l-PL" sz="2400" dirty="0">
                <a:ea typeface="+mn-lt"/>
                <a:cs typeface="+mn-lt"/>
              </a:rPr>
              <a:t>Wydany w </a:t>
            </a:r>
            <a:r>
              <a:rPr lang="pl-PL" sz="2400" dirty="0">
                <a:ea typeface="+mn-lt"/>
                <a:cs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2003</a:t>
            </a:r>
            <a:r>
              <a:rPr lang="pl-PL" sz="2400" dirty="0">
                <a:ea typeface="+mn-lt"/>
                <a:cs typeface="+mn-lt"/>
              </a:rPr>
              <a:t> zbiór esejów i innych tekstów brytyjskiego biologa </a:t>
            </a:r>
            <a:r>
              <a:rPr lang="pl-PL" sz="2400" dirty="0">
                <a:ea typeface="+mn-lt"/>
                <a:cs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Richarda Dawkinsa</a:t>
            </a:r>
            <a:r>
              <a:rPr lang="pl-PL" sz="2400" dirty="0">
                <a:ea typeface="+mn-lt"/>
                <a:cs typeface="+mn-lt"/>
              </a:rPr>
              <a:t>. Składa się z 32 </a:t>
            </a:r>
            <a:r>
              <a:rPr lang="pl-PL" sz="2400" dirty="0">
                <a:ea typeface="+mn-lt"/>
                <a:cs typeface="+mn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esejów</a:t>
            </a:r>
            <a:r>
              <a:rPr lang="pl-PL" sz="2400" dirty="0">
                <a:ea typeface="+mn-lt"/>
                <a:cs typeface="+mn-lt"/>
              </a:rPr>
              <a:t> omawiających tak zróżnicowane tematy jak </a:t>
            </a:r>
            <a:r>
              <a:rPr lang="pl-PL" sz="2400" dirty="0">
                <a:ea typeface="+mn-lt"/>
                <a:cs typeface="+mn-lt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pseudonauka</a:t>
            </a:r>
            <a:r>
              <a:rPr lang="pl-PL" sz="2400" dirty="0">
                <a:ea typeface="+mn-lt"/>
                <a:cs typeface="+mn-lt"/>
              </a:rPr>
              <a:t>, determinizm genetyczny, </a:t>
            </a:r>
            <a:r>
              <a:rPr lang="pl-PL" sz="2400" dirty="0">
                <a:ea typeface="+mn-lt"/>
                <a:cs typeface="+mn-lt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memetyka</a:t>
            </a:r>
            <a:r>
              <a:rPr lang="pl-PL" sz="2400" dirty="0">
                <a:ea typeface="+mn-lt"/>
                <a:cs typeface="+mn-lt"/>
              </a:rPr>
              <a:t>, </a:t>
            </a:r>
            <a:r>
              <a:rPr lang="pl-PL" sz="2400" dirty="0">
                <a:ea typeface="+mn-lt"/>
                <a:cs typeface="+mn-lt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terroryzm</a:t>
            </a:r>
            <a:r>
              <a:rPr lang="pl-PL" sz="2400" dirty="0">
                <a:ea typeface="+mn-lt"/>
                <a:cs typeface="+mn-lt"/>
              </a:rPr>
              <a:t>, </a:t>
            </a:r>
            <a:r>
              <a:rPr lang="pl-PL" sz="2400" dirty="0">
                <a:ea typeface="+mn-lt"/>
                <a:cs typeface="+mn-lt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religia</a:t>
            </a:r>
            <a:r>
              <a:rPr lang="pl-PL" sz="2400" dirty="0">
                <a:ea typeface="+mn-lt"/>
                <a:cs typeface="+mn-lt"/>
              </a:rPr>
              <a:t> i </a:t>
            </a:r>
            <a:r>
              <a:rPr lang="pl-PL" sz="2400" dirty="0">
                <a:ea typeface="+mn-lt"/>
                <a:cs typeface="+mn-lt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kreacjonizm</a:t>
            </a:r>
            <a:r>
              <a:rPr lang="pl-PL" sz="2400" dirty="0">
                <a:ea typeface="+mn-lt"/>
                <a:cs typeface="+mn-lt"/>
              </a:rPr>
              <a:t>. Tytuł książki jest nawiązaniem do cytatu z </a:t>
            </a:r>
            <a:r>
              <a:rPr lang="pl-PL" sz="2400" dirty="0">
                <a:ea typeface="+mn-lt"/>
                <a:cs typeface="+mn-lt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Darwina</a:t>
            </a:r>
            <a:r>
              <a:rPr lang="pl-PL" sz="2400" dirty="0">
                <a:ea typeface="+mn-lt"/>
                <a:cs typeface="+mn-lt"/>
              </a:rPr>
              <a:t> wyrażającego jego brak zaufania do koncepcji „doskonałego świata” zaprojektowanego przez Boga: </a:t>
            </a:r>
          </a:p>
          <a:p>
            <a:pPr marL="0" indent="0" algn="just">
              <a:buNone/>
            </a:pPr>
            <a:r>
              <a:rPr lang="pl-PL" sz="2400" dirty="0">
                <a:ea typeface="+mn-lt"/>
                <a:cs typeface="+mn-lt"/>
              </a:rPr>
              <a:t>„Jaką książkę mógłby napisać kapłan diabła o tym niezgrabnym, marnotrawnym, nieudolnym i przerażająco okrutnym dziele natury!” </a:t>
            </a:r>
            <a:endParaRPr lang="pl-PL" sz="2400">
              <a:ea typeface="+mn-lt"/>
              <a:cs typeface="+mn-lt"/>
            </a:endParaRPr>
          </a:p>
          <a:p>
            <a:pPr marL="0" indent="0" algn="r">
              <a:buNone/>
            </a:pPr>
            <a:r>
              <a:rPr lang="pl-PL" i="1" dirty="0">
                <a:ea typeface="+mn-lt"/>
                <a:cs typeface="+mn-lt"/>
              </a:rPr>
              <a:t>Karol Darwin</a:t>
            </a:r>
            <a:r>
              <a:rPr lang="pl-PL" dirty="0">
                <a:ea typeface="+mn-lt"/>
                <a:cs typeface="+mn-lt"/>
              </a:rPr>
              <a:t> 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56755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175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TF10001119</Template>
  <TotalTime>0</TotalTime>
  <Words>0</Words>
  <Application>Microsoft Office PowerPoint</Application>
  <PresentationFormat>Panoramiczny</PresentationFormat>
  <Paragraphs>0</Paragraphs>
  <Slides>14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5" baseType="lpstr">
      <vt:lpstr>Gallery</vt:lpstr>
      <vt:lpstr>polecam  interesujące  książki  biblioteki Zespołu Szkół  IM. Konstytucji 3 maja w iławie</vt:lpstr>
      <vt:lpstr>Błękitna pustynia  Rafał Molenda </vt:lpstr>
      <vt:lpstr>Błękitna pustynia, RafałA MolendY-  to fabularyzowany reportaż wojenny, opowiadający o wydarzeniach jakie miały miejsce podczas XII zmiany Polskiego Kontyngentu Wojskowego w Afganistanie. </vt:lpstr>
      <vt:lpstr>Księżycowy blask  T. 1 księżycowej sagi  Marah  Woolf</vt:lpstr>
      <vt:lpstr>Pierwszy tom z cyklu: Księżycowa saga</vt:lpstr>
      <vt:lpstr>Tysiąc pocałunków  Tillie  cole</vt:lpstr>
      <vt:lpstr>Tysiąc pocałunków</vt:lpstr>
      <vt:lpstr>Kapłan Diabła.   Richard  Dawkins</vt:lpstr>
      <vt:lpstr>KapłAn Diabła</vt:lpstr>
      <vt:lpstr>Nieskończone światy jane  Kristin Cashore </vt:lpstr>
      <vt:lpstr>Nieskończone światy Jane 7 miejsce na liście bestsellerów nyt</vt:lpstr>
      <vt:lpstr>Szpilki za milion  Izabela  Szylko</vt:lpstr>
      <vt:lpstr>Szpilki za milion</vt:lpstr>
      <vt:lpstr>W tym miesiącu to tyle...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/>
  <cp:lastModifiedBy/>
  <cp:revision>549</cp:revision>
  <dcterms:created xsi:type="dcterms:W3CDTF">2020-10-28T12:38:13Z</dcterms:created>
  <dcterms:modified xsi:type="dcterms:W3CDTF">2020-11-06T08:33:34Z</dcterms:modified>
</cp:coreProperties>
</file>